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embeddedFontLst>
    <p:embeddedFont>
      <p:font typeface="Merriweather" panose="00000500000000000000" pitchFamily="2" charset="0"/>
      <p:regular r:id="rId57"/>
      <p:bold r:id="rId58"/>
      <p:italic r:id="rId59"/>
      <p:boldItalic r:id="rId60"/>
    </p:embeddedFont>
    <p:embeddedFont>
      <p:font typeface="Roboto Slab" panose="020B060402020202020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jBhmDCAOoaeXuJiF2E3jYSuyZq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3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5029ecd76_0_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275029ecd76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75029ecd7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275029ecd76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75029ecd76_0_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275029ecd76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75029ecd76_0_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275029ecd76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75029ecd7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275029ecd76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75029ecd7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75029ecd76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75029ecd7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275029ecd76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75029ecd7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275029ecd76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75029ecd7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275029ecd76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ctrTitle"/>
          </p:nvPr>
        </p:nvSpPr>
        <p:spPr>
          <a:xfrm>
            <a:off x="1700185" y="1991850"/>
            <a:ext cx="5807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800"/>
              <a:buNone/>
              <a:defRPr sz="5800" b="1"/>
            </a:lvl1pPr>
            <a:lvl2pPr lvl="1" algn="l">
              <a:lnSpc>
                <a:spcPct val="100000"/>
              </a:lnSpc>
              <a:spcBef>
                <a:spcPts val="0"/>
              </a:spcBef>
              <a:spcAft>
                <a:spcPts val="0"/>
              </a:spcAft>
              <a:buSzPts val="5800"/>
              <a:buNone/>
              <a:defRPr sz="5800" b="1"/>
            </a:lvl2pPr>
            <a:lvl3pPr lvl="2" algn="l">
              <a:lnSpc>
                <a:spcPct val="100000"/>
              </a:lnSpc>
              <a:spcBef>
                <a:spcPts val="0"/>
              </a:spcBef>
              <a:spcAft>
                <a:spcPts val="0"/>
              </a:spcAft>
              <a:buSzPts val="5800"/>
              <a:buNone/>
              <a:defRPr sz="5800" b="1"/>
            </a:lvl3pPr>
            <a:lvl4pPr lvl="3" algn="l">
              <a:lnSpc>
                <a:spcPct val="100000"/>
              </a:lnSpc>
              <a:spcBef>
                <a:spcPts val="0"/>
              </a:spcBef>
              <a:spcAft>
                <a:spcPts val="0"/>
              </a:spcAft>
              <a:buSzPts val="5800"/>
              <a:buNone/>
              <a:defRPr sz="5800" b="1"/>
            </a:lvl4pPr>
            <a:lvl5pPr lvl="4" algn="l">
              <a:lnSpc>
                <a:spcPct val="100000"/>
              </a:lnSpc>
              <a:spcBef>
                <a:spcPts val="0"/>
              </a:spcBef>
              <a:spcAft>
                <a:spcPts val="0"/>
              </a:spcAft>
              <a:buSzPts val="5800"/>
              <a:buNone/>
              <a:defRPr sz="5800" b="1"/>
            </a:lvl5pPr>
            <a:lvl6pPr lvl="5" algn="l">
              <a:lnSpc>
                <a:spcPct val="100000"/>
              </a:lnSpc>
              <a:spcBef>
                <a:spcPts val="0"/>
              </a:spcBef>
              <a:spcAft>
                <a:spcPts val="0"/>
              </a:spcAft>
              <a:buSzPts val="5800"/>
              <a:buNone/>
              <a:defRPr sz="5800" b="1"/>
            </a:lvl6pPr>
            <a:lvl7pPr lvl="6" algn="l">
              <a:lnSpc>
                <a:spcPct val="100000"/>
              </a:lnSpc>
              <a:spcBef>
                <a:spcPts val="0"/>
              </a:spcBef>
              <a:spcAft>
                <a:spcPts val="0"/>
              </a:spcAft>
              <a:buSzPts val="5800"/>
              <a:buNone/>
              <a:defRPr sz="5800" b="1"/>
            </a:lvl7pPr>
            <a:lvl8pPr lvl="7" algn="l">
              <a:lnSpc>
                <a:spcPct val="100000"/>
              </a:lnSpc>
              <a:spcBef>
                <a:spcPts val="0"/>
              </a:spcBef>
              <a:spcAft>
                <a:spcPts val="0"/>
              </a:spcAft>
              <a:buSzPts val="5800"/>
              <a:buNone/>
              <a:defRPr sz="5800" b="1"/>
            </a:lvl8pPr>
            <a:lvl9pPr lvl="8" algn="l">
              <a:lnSpc>
                <a:spcPct val="100000"/>
              </a:lnSpc>
              <a:spcBef>
                <a:spcPts val="0"/>
              </a:spcBef>
              <a:spcAft>
                <a:spcPts val="0"/>
              </a:spcAft>
              <a:buSzPts val="5800"/>
              <a:buNone/>
              <a:defRPr sz="5800" b="1"/>
            </a:lvl9pPr>
          </a:lstStyle>
          <a:p>
            <a:endParaRPr/>
          </a:p>
        </p:txBody>
      </p:sp>
      <p:sp>
        <p:nvSpPr>
          <p:cNvPr id="11" name="Google Shape;11;p47"/>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7"/>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7"/>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7"/>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7"/>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7"/>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7"/>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7"/>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7"/>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7"/>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7"/>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7"/>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7"/>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7"/>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7"/>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mplete pattern">
  <p:cSld name="BLANK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56"/>
          <p:cNvSpPr/>
          <p:nvPr/>
        </p:nvSpPr>
        <p:spPr>
          <a:xfrm>
            <a:off x="-26550" y="-14850"/>
            <a:ext cx="9197100" cy="5173200"/>
          </a:xfrm>
          <a:prstGeom prst="rect">
            <a:avLst/>
          </a:prstGeom>
          <a:solidFill>
            <a:srgbClr val="CFD8DC">
              <a:alpha val="4901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48"/>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8"/>
        <p:cNvGrpSpPr/>
        <p:nvPr/>
      </p:nvGrpSpPr>
      <p:grpSpPr>
        <a:xfrm>
          <a:off x="0" y="0"/>
          <a:ext cx="0" cy="0"/>
          <a:chOff x="0" y="0"/>
          <a:chExt cx="0" cy="0"/>
        </a:xfrm>
      </p:grpSpPr>
      <p:pic>
        <p:nvPicPr>
          <p:cNvPr id="29" name="Google Shape;29;p49"/>
          <p:cNvPicPr preferRelativeResize="0"/>
          <p:nvPr/>
        </p:nvPicPr>
        <p:blipFill rotWithShape="1">
          <a:blip r:embed="rId2">
            <a:alphaModFix/>
          </a:blip>
          <a:srcRect l="19" r="19"/>
          <a:stretch/>
        </p:blipFill>
        <p:spPr>
          <a:xfrm rot="10800000" flipH="1">
            <a:off x="5952" y="0"/>
            <a:ext cx="9140602" cy="5143500"/>
          </a:xfrm>
          <a:prstGeom prst="rect">
            <a:avLst/>
          </a:prstGeom>
          <a:noFill/>
          <a:ln>
            <a:noFill/>
          </a:ln>
        </p:spPr>
      </p:pic>
      <p:sp>
        <p:nvSpPr>
          <p:cNvPr id="30" name="Google Shape;30;p49"/>
          <p:cNvSpPr txBox="1">
            <a:spLocks noGrp="1"/>
          </p:cNvSpPr>
          <p:nvPr>
            <p:ph type="body" idx="1"/>
          </p:nvPr>
        </p:nvSpPr>
        <p:spPr>
          <a:xfrm>
            <a:off x="1215300" y="1723650"/>
            <a:ext cx="6713400" cy="819900"/>
          </a:xfrm>
          <a:prstGeom prst="rect">
            <a:avLst/>
          </a:prstGeom>
          <a:noFill/>
          <a:ln>
            <a:noFill/>
          </a:ln>
        </p:spPr>
        <p:txBody>
          <a:bodyPr spcFirstLastPara="1" wrap="square" lIns="91425" tIns="91425" rIns="91425" bIns="91425" anchor="t" anchorCtr="0">
            <a:noAutofit/>
          </a:bodyPr>
          <a:lstStyle>
            <a:lvl1pPr marL="457200" lvl="0" indent="-457200" algn="ctr">
              <a:lnSpc>
                <a:spcPct val="100000"/>
              </a:lnSpc>
              <a:spcBef>
                <a:spcPts val="600"/>
              </a:spcBef>
              <a:spcAft>
                <a:spcPts val="0"/>
              </a:spcAft>
              <a:buClr>
                <a:schemeClr val="dk1"/>
              </a:buClr>
              <a:buSzPts val="3600"/>
              <a:buChar char="◎"/>
              <a:defRPr sz="3600" i="1"/>
            </a:lvl1pPr>
            <a:lvl2pPr marL="914400" lvl="1" indent="-457200" algn="ctr">
              <a:lnSpc>
                <a:spcPct val="100000"/>
              </a:lnSpc>
              <a:spcBef>
                <a:spcPts val="0"/>
              </a:spcBef>
              <a:spcAft>
                <a:spcPts val="0"/>
              </a:spcAft>
              <a:buClr>
                <a:schemeClr val="dk1"/>
              </a:buClr>
              <a:buSzPts val="3600"/>
              <a:buChar char="○"/>
              <a:defRPr sz="3600" i="1"/>
            </a:lvl2pPr>
            <a:lvl3pPr marL="1371600" lvl="2" indent="-457200" algn="ctr">
              <a:lnSpc>
                <a:spcPct val="100000"/>
              </a:lnSpc>
              <a:spcBef>
                <a:spcPts val="0"/>
              </a:spcBef>
              <a:spcAft>
                <a:spcPts val="0"/>
              </a:spcAft>
              <a:buClr>
                <a:schemeClr val="dk1"/>
              </a:buClr>
              <a:buSzPts val="3600"/>
              <a:buChar char="◉"/>
              <a:defRPr sz="3600" i="1"/>
            </a:lvl3pPr>
            <a:lvl4pPr marL="1828800" lvl="3" indent="-457200" algn="ctr">
              <a:lnSpc>
                <a:spcPct val="100000"/>
              </a:lnSpc>
              <a:spcBef>
                <a:spcPts val="0"/>
              </a:spcBef>
              <a:spcAft>
                <a:spcPts val="0"/>
              </a:spcAft>
              <a:buSzPts val="3600"/>
              <a:buChar char="●"/>
              <a:defRPr sz="3600" i="1"/>
            </a:lvl4pPr>
            <a:lvl5pPr marL="2286000" lvl="4" indent="-457200" algn="ctr">
              <a:lnSpc>
                <a:spcPct val="100000"/>
              </a:lnSpc>
              <a:spcBef>
                <a:spcPts val="0"/>
              </a:spcBef>
              <a:spcAft>
                <a:spcPts val="0"/>
              </a:spcAft>
              <a:buSzPts val="3600"/>
              <a:buChar char="○"/>
              <a:defRPr sz="3600" i="1"/>
            </a:lvl5pPr>
            <a:lvl6pPr marL="2743200" lvl="5" indent="-457200" algn="ctr">
              <a:lnSpc>
                <a:spcPct val="100000"/>
              </a:lnSpc>
              <a:spcBef>
                <a:spcPts val="0"/>
              </a:spcBef>
              <a:spcAft>
                <a:spcPts val="0"/>
              </a:spcAft>
              <a:buSzPts val="3600"/>
              <a:buChar char="■"/>
              <a:defRPr sz="3600" i="1"/>
            </a:lvl6pPr>
            <a:lvl7pPr marL="3200400" lvl="6" indent="-457200" algn="ctr">
              <a:lnSpc>
                <a:spcPct val="100000"/>
              </a:lnSpc>
              <a:spcBef>
                <a:spcPts val="0"/>
              </a:spcBef>
              <a:spcAft>
                <a:spcPts val="0"/>
              </a:spcAft>
              <a:buSzPts val="3600"/>
              <a:buChar char="●"/>
              <a:defRPr sz="3600" i="1"/>
            </a:lvl7pPr>
            <a:lvl8pPr marL="3657600" lvl="7" indent="-457200" algn="ctr">
              <a:lnSpc>
                <a:spcPct val="100000"/>
              </a:lnSpc>
              <a:spcBef>
                <a:spcPts val="0"/>
              </a:spcBef>
              <a:spcAft>
                <a:spcPts val="0"/>
              </a:spcAft>
              <a:buSzPts val="3600"/>
              <a:buChar char="○"/>
              <a:defRPr sz="3600" i="1"/>
            </a:lvl8pPr>
            <a:lvl9pPr marL="4114800" lvl="8" indent="-457200" algn="ctr">
              <a:lnSpc>
                <a:spcPct val="100000"/>
              </a:lnSpc>
              <a:spcBef>
                <a:spcPts val="0"/>
              </a:spcBef>
              <a:spcAft>
                <a:spcPts val="0"/>
              </a:spcAft>
              <a:buSzPts val="3600"/>
              <a:buChar char="■"/>
              <a:defRPr sz="3600" i="1"/>
            </a:lvl9pPr>
          </a:lstStyle>
          <a:p>
            <a:endParaRPr/>
          </a:p>
        </p:txBody>
      </p:sp>
      <p:grpSp>
        <p:nvGrpSpPr>
          <p:cNvPr id="31" name="Google Shape;31;p49"/>
          <p:cNvGrpSpPr/>
          <p:nvPr/>
        </p:nvGrpSpPr>
        <p:grpSpPr>
          <a:xfrm>
            <a:off x="3839646" y="782918"/>
            <a:ext cx="1464573" cy="842707"/>
            <a:chOff x="3593400" y="1729675"/>
            <a:chExt cx="1957200" cy="1123610"/>
          </a:xfrm>
        </p:grpSpPr>
        <p:sp>
          <p:nvSpPr>
            <p:cNvPr id="32" name="Google Shape;32;p49"/>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 sz="6000" b="1" i="0" u="none" strike="noStrike" cap="none">
                  <a:solidFill>
                    <a:schemeClr val="accent1"/>
                  </a:solidFill>
                  <a:latin typeface="Arial"/>
                  <a:ea typeface="Arial"/>
                  <a:cs typeface="Arial"/>
                  <a:sym typeface="Arial"/>
                </a:rPr>
                <a:t>“</a:t>
              </a:r>
              <a:endParaRPr sz="6000" b="1" i="0" u="none" strike="noStrike" cap="none">
                <a:solidFill>
                  <a:schemeClr val="accent1"/>
                </a:solidFill>
                <a:latin typeface="Arial"/>
                <a:ea typeface="Arial"/>
                <a:cs typeface="Arial"/>
                <a:sym typeface="Arial"/>
              </a:endParaRPr>
            </a:p>
          </p:txBody>
        </p:sp>
        <p:sp>
          <p:nvSpPr>
            <p:cNvPr id="33" name="Google Shape;33;p49"/>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9"/>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5" name="Google Shape;35;p49"/>
          <p:cNvCxnSpPr>
            <a:endCxn id="33" idx="1"/>
          </p:cNvCxnSpPr>
          <p:nvPr/>
        </p:nvCxnSpPr>
        <p:spPr>
          <a:xfrm>
            <a:off x="3750511" y="390297"/>
            <a:ext cx="532200" cy="535500"/>
          </a:xfrm>
          <a:prstGeom prst="straightConnector1">
            <a:avLst/>
          </a:prstGeom>
          <a:noFill/>
          <a:ln w="9525" cap="flat" cmpd="sng">
            <a:solidFill>
              <a:srgbClr val="CFD8DC"/>
            </a:solidFill>
            <a:prstDash val="solid"/>
            <a:round/>
            <a:headEnd type="none" w="sm" len="sm"/>
            <a:tailEnd type="none" w="sm" len="sm"/>
          </a:ln>
        </p:spPr>
      </p:cxnSp>
      <p:cxnSp>
        <p:nvCxnSpPr>
          <p:cNvPr id="36" name="Google Shape;36;p49"/>
          <p:cNvCxnSpPr/>
          <p:nvPr/>
        </p:nvCxnSpPr>
        <p:spPr>
          <a:xfrm rot="10800000">
            <a:off x="4362902" y="436125"/>
            <a:ext cx="209100" cy="369600"/>
          </a:xfrm>
          <a:prstGeom prst="straightConnector1">
            <a:avLst/>
          </a:prstGeom>
          <a:noFill/>
          <a:ln w="9525" cap="flat" cmpd="sng">
            <a:solidFill>
              <a:srgbClr val="CFD8DC"/>
            </a:solidFill>
            <a:prstDash val="solid"/>
            <a:round/>
            <a:headEnd type="none" w="sm" len="sm"/>
            <a:tailEnd type="none" w="sm" len="sm"/>
          </a:ln>
        </p:spPr>
      </p:cxnSp>
      <p:cxnSp>
        <p:nvCxnSpPr>
          <p:cNvPr id="37" name="Google Shape;37;p49"/>
          <p:cNvCxnSpPr/>
          <p:nvPr/>
        </p:nvCxnSpPr>
        <p:spPr>
          <a:xfrm rot="10800000" flipH="1">
            <a:off x="4704510" y="351930"/>
            <a:ext cx="347100" cy="474600"/>
          </a:xfrm>
          <a:prstGeom prst="straightConnector1">
            <a:avLst/>
          </a:prstGeom>
          <a:noFill/>
          <a:ln w="9525" cap="flat" cmpd="sng">
            <a:solidFill>
              <a:srgbClr val="CFD8DC"/>
            </a:solidFill>
            <a:prstDash val="solid"/>
            <a:round/>
            <a:headEnd type="none" w="sm" len="sm"/>
            <a:tailEnd type="none" w="sm" len="sm"/>
          </a:ln>
        </p:spPr>
      </p:cxnSp>
      <p:sp>
        <p:nvSpPr>
          <p:cNvPr id="38" name="Google Shape;38;p49"/>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50"/>
          <p:cNvSpPr txBox="1">
            <a:spLocks noGrp="1"/>
          </p:cNvSpPr>
          <p:nvPr>
            <p:ph type="ctrTitle"/>
          </p:nvPr>
        </p:nvSpPr>
        <p:spPr>
          <a:xfrm>
            <a:off x="1546025" y="1754794"/>
            <a:ext cx="58326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sz="4400" b="1"/>
            </a:lvl1pPr>
            <a:lvl2pPr lvl="1" algn="l">
              <a:lnSpc>
                <a:spcPct val="100000"/>
              </a:lnSpc>
              <a:spcBef>
                <a:spcPts val="0"/>
              </a:spcBef>
              <a:spcAft>
                <a:spcPts val="0"/>
              </a:spcAft>
              <a:buSzPts val="4400"/>
              <a:buNone/>
              <a:defRPr sz="4400" b="1"/>
            </a:lvl2pPr>
            <a:lvl3pPr lvl="2" algn="l">
              <a:lnSpc>
                <a:spcPct val="100000"/>
              </a:lnSpc>
              <a:spcBef>
                <a:spcPts val="0"/>
              </a:spcBef>
              <a:spcAft>
                <a:spcPts val="0"/>
              </a:spcAft>
              <a:buSzPts val="4400"/>
              <a:buNone/>
              <a:defRPr sz="4400" b="1"/>
            </a:lvl3pPr>
            <a:lvl4pPr lvl="3" algn="l">
              <a:lnSpc>
                <a:spcPct val="100000"/>
              </a:lnSpc>
              <a:spcBef>
                <a:spcPts val="0"/>
              </a:spcBef>
              <a:spcAft>
                <a:spcPts val="0"/>
              </a:spcAft>
              <a:buSzPts val="4400"/>
              <a:buNone/>
              <a:defRPr sz="4400" b="1"/>
            </a:lvl4pPr>
            <a:lvl5pPr lvl="4" algn="l">
              <a:lnSpc>
                <a:spcPct val="100000"/>
              </a:lnSpc>
              <a:spcBef>
                <a:spcPts val="0"/>
              </a:spcBef>
              <a:spcAft>
                <a:spcPts val="0"/>
              </a:spcAft>
              <a:buSzPts val="4400"/>
              <a:buNone/>
              <a:defRPr sz="4400" b="1"/>
            </a:lvl5pPr>
            <a:lvl6pPr lvl="5" algn="l">
              <a:lnSpc>
                <a:spcPct val="100000"/>
              </a:lnSpc>
              <a:spcBef>
                <a:spcPts val="0"/>
              </a:spcBef>
              <a:spcAft>
                <a:spcPts val="0"/>
              </a:spcAft>
              <a:buSzPts val="4400"/>
              <a:buNone/>
              <a:defRPr sz="4400" b="1"/>
            </a:lvl6pPr>
            <a:lvl7pPr lvl="6" algn="l">
              <a:lnSpc>
                <a:spcPct val="100000"/>
              </a:lnSpc>
              <a:spcBef>
                <a:spcPts val="0"/>
              </a:spcBef>
              <a:spcAft>
                <a:spcPts val="0"/>
              </a:spcAft>
              <a:buSzPts val="4400"/>
              <a:buNone/>
              <a:defRPr sz="4400" b="1"/>
            </a:lvl7pPr>
            <a:lvl8pPr lvl="7" algn="l">
              <a:lnSpc>
                <a:spcPct val="100000"/>
              </a:lnSpc>
              <a:spcBef>
                <a:spcPts val="0"/>
              </a:spcBef>
              <a:spcAft>
                <a:spcPts val="0"/>
              </a:spcAft>
              <a:buSzPts val="4400"/>
              <a:buNone/>
              <a:defRPr sz="4400" b="1"/>
            </a:lvl8pPr>
            <a:lvl9pPr lvl="8" algn="l">
              <a:lnSpc>
                <a:spcPct val="100000"/>
              </a:lnSpc>
              <a:spcBef>
                <a:spcPts val="0"/>
              </a:spcBef>
              <a:spcAft>
                <a:spcPts val="0"/>
              </a:spcAft>
              <a:buSzPts val="4400"/>
              <a:buNone/>
              <a:defRPr sz="4400" b="1"/>
            </a:lvl9pPr>
          </a:lstStyle>
          <a:p>
            <a:endParaRPr/>
          </a:p>
        </p:txBody>
      </p:sp>
      <p:sp>
        <p:nvSpPr>
          <p:cNvPr id="41" name="Google Shape;41;p50"/>
          <p:cNvSpPr txBox="1">
            <a:spLocks noGrp="1"/>
          </p:cNvSpPr>
          <p:nvPr>
            <p:ph type="subTitle" idx="1"/>
          </p:nvPr>
        </p:nvSpPr>
        <p:spPr>
          <a:xfrm>
            <a:off x="1546025" y="301151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2"/>
        <p:cNvGrpSpPr/>
        <p:nvPr/>
      </p:nvGrpSpPr>
      <p:grpSpPr>
        <a:xfrm>
          <a:off x="0" y="0"/>
          <a:ext cx="0" cy="0"/>
          <a:chOff x="0" y="0"/>
          <a:chExt cx="0" cy="0"/>
        </a:xfrm>
      </p:grpSpPr>
      <p:sp>
        <p:nvSpPr>
          <p:cNvPr id="43" name="Google Shape;43;p5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4" name="Google Shape;44;p5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sz="2400"/>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2400"/>
            </a:lvl4pPr>
            <a:lvl5pPr marL="2286000" lvl="4" indent="-381000" algn="l">
              <a:lnSpc>
                <a:spcPct val="100000"/>
              </a:lnSpc>
              <a:spcBef>
                <a:spcPts val="0"/>
              </a:spcBef>
              <a:spcAft>
                <a:spcPts val="0"/>
              </a:spcAft>
              <a:buSzPts val="2400"/>
              <a:buChar char="○"/>
              <a:defRPr sz="2400"/>
            </a:lvl5pPr>
            <a:lvl6pPr marL="2743200" lvl="5" indent="-381000" algn="l">
              <a:lnSpc>
                <a:spcPct val="100000"/>
              </a:lnSpc>
              <a:spcBef>
                <a:spcPts val="0"/>
              </a:spcBef>
              <a:spcAft>
                <a:spcPts val="0"/>
              </a:spcAft>
              <a:buSzPts val="2400"/>
              <a:buChar char="■"/>
              <a:defRPr sz="2400"/>
            </a:lvl6pPr>
            <a:lvl7pPr marL="3200400" lvl="6" indent="-381000" algn="l">
              <a:lnSpc>
                <a:spcPct val="100000"/>
              </a:lnSpc>
              <a:spcBef>
                <a:spcPts val="0"/>
              </a:spcBef>
              <a:spcAft>
                <a:spcPts val="0"/>
              </a:spcAft>
              <a:buSzPts val="2400"/>
              <a:buChar char="●"/>
              <a:defRPr sz="2400"/>
            </a:lvl7pPr>
            <a:lvl8pPr marL="3657600" lvl="7" indent="-381000" algn="l">
              <a:lnSpc>
                <a:spcPct val="100000"/>
              </a:lnSpc>
              <a:spcBef>
                <a:spcPts val="0"/>
              </a:spcBef>
              <a:spcAft>
                <a:spcPts val="0"/>
              </a:spcAft>
              <a:buSzPts val="2400"/>
              <a:buChar char="○"/>
              <a:defRPr sz="2400"/>
            </a:lvl8pPr>
            <a:lvl9pPr marL="4114800" lvl="8" indent="-381000" algn="l">
              <a:lnSpc>
                <a:spcPct val="100000"/>
              </a:lnSpc>
              <a:spcBef>
                <a:spcPts val="0"/>
              </a:spcBef>
              <a:spcAft>
                <a:spcPts val="0"/>
              </a:spcAft>
              <a:buSzPts val="2400"/>
              <a:buChar char="■"/>
              <a:defRPr sz="2400"/>
            </a:lvl9pPr>
          </a:lstStyle>
          <a:p>
            <a:endParaRPr/>
          </a:p>
        </p:txBody>
      </p:sp>
      <p:sp>
        <p:nvSpPr>
          <p:cNvPr id="45" name="Google Shape;45;p5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sp>
        <p:nvSpPr>
          <p:cNvPr id="47" name="Google Shape;47;p52"/>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8" name="Google Shape;48;p52"/>
          <p:cNvSpPr txBox="1">
            <a:spLocks noGrp="1"/>
          </p:cNvSpPr>
          <p:nvPr>
            <p:ph type="body" idx="1"/>
          </p:nvPr>
        </p:nvSpPr>
        <p:spPr>
          <a:xfrm>
            <a:off x="786137"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49" name="Google Shape;49;p52"/>
          <p:cNvSpPr txBox="1">
            <a:spLocks noGrp="1"/>
          </p:cNvSpPr>
          <p:nvPr>
            <p:ph type="body" idx="2"/>
          </p:nvPr>
        </p:nvSpPr>
        <p:spPr>
          <a:xfrm>
            <a:off x="468265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50" name="Google Shape;50;p5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1"/>
        <p:cNvGrpSpPr/>
        <p:nvPr/>
      </p:nvGrpSpPr>
      <p:grpSpPr>
        <a:xfrm>
          <a:off x="0" y="0"/>
          <a:ext cx="0" cy="0"/>
          <a:chOff x="0" y="0"/>
          <a:chExt cx="0" cy="0"/>
        </a:xfrm>
      </p:grpSpPr>
      <p:sp>
        <p:nvSpPr>
          <p:cNvPr id="52" name="Google Shape;52;p53"/>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53" name="Google Shape;53;p53"/>
          <p:cNvSpPr txBox="1">
            <a:spLocks noGrp="1"/>
          </p:cNvSpPr>
          <p:nvPr>
            <p:ph type="body" idx="1"/>
          </p:nvPr>
        </p:nvSpPr>
        <p:spPr>
          <a:xfrm>
            <a:off x="786150" y="1200150"/>
            <a:ext cx="2419800" cy="3725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54" name="Google Shape;54;p53"/>
          <p:cNvSpPr txBox="1">
            <a:spLocks noGrp="1"/>
          </p:cNvSpPr>
          <p:nvPr>
            <p:ph type="body" idx="2"/>
          </p:nvPr>
        </p:nvSpPr>
        <p:spPr>
          <a:xfrm>
            <a:off x="3329992" y="1200150"/>
            <a:ext cx="2419800" cy="3725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55" name="Google Shape;55;p53"/>
          <p:cNvSpPr txBox="1">
            <a:spLocks noGrp="1"/>
          </p:cNvSpPr>
          <p:nvPr>
            <p:ph type="body" idx="3"/>
          </p:nvPr>
        </p:nvSpPr>
        <p:spPr>
          <a:xfrm>
            <a:off x="5873834" y="1200150"/>
            <a:ext cx="2419800" cy="3725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56" name="Google Shape;56;p53"/>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54"/>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59" name="Google Shape;59;p54"/>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55"/>
          <p:cNvSpPr txBox="1">
            <a:spLocks noGrp="1"/>
          </p:cNvSpPr>
          <p:nvPr>
            <p:ph type="body" idx="1"/>
          </p:nvPr>
        </p:nvSpPr>
        <p:spPr>
          <a:xfrm>
            <a:off x="457200" y="4055343"/>
            <a:ext cx="8229600" cy="368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800"/>
              <a:buNone/>
              <a:defRPr sz="1800"/>
            </a:lvl1pPr>
          </a:lstStyle>
          <a:p>
            <a:endParaRPr/>
          </a:p>
        </p:txBody>
      </p:sp>
      <p:sp>
        <p:nvSpPr>
          <p:cNvPr id="62" name="Google Shape;62;p55"/>
          <p:cNvSpPr txBox="1">
            <a:spLocks noGrp="1"/>
          </p:cNvSpPr>
          <p:nvPr>
            <p:ph type="sldNum" idx="12"/>
          </p:nvPr>
        </p:nvSpPr>
        <p:spPr>
          <a:xfrm>
            <a:off x="-92" y="4749844"/>
            <a:ext cx="9144000" cy="39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46"/>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a:p>
        </p:txBody>
      </p:sp>
      <p:sp>
        <p:nvSpPr>
          <p:cNvPr id="7" name="Google Shape;7;p46"/>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4"/>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accent4"/>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accent4"/>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4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3245250" y="453050"/>
            <a:ext cx="5562300" cy="1398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800"/>
              <a:buNone/>
            </a:pPr>
            <a:r>
              <a:rPr lang="en" sz="3100" dirty="0">
                <a:solidFill>
                  <a:srgbClr val="198754"/>
                </a:solidFill>
              </a:rPr>
              <a:t>Operating System</a:t>
            </a:r>
            <a:endParaRPr sz="3100" dirty="0">
              <a:solidFill>
                <a:srgbClr val="198754"/>
              </a:solidFill>
            </a:endParaRPr>
          </a:p>
          <a:p>
            <a:pPr marL="0" lvl="0" indent="0" algn="l" rtl="0">
              <a:lnSpc>
                <a:spcPct val="100000"/>
              </a:lnSpc>
              <a:spcBef>
                <a:spcPts val="0"/>
              </a:spcBef>
              <a:spcAft>
                <a:spcPts val="0"/>
              </a:spcAft>
              <a:buSzPts val="5800"/>
              <a:buNone/>
            </a:pPr>
            <a:r>
              <a:rPr lang="en" sz="3100">
                <a:solidFill>
                  <a:srgbClr val="198754"/>
                </a:solidFill>
              </a:rPr>
              <a:t>Basics</a:t>
            </a:r>
            <a:br>
              <a:rPr lang="en" sz="3100">
                <a:solidFill>
                  <a:srgbClr val="198754"/>
                </a:solidFill>
              </a:rPr>
            </a:br>
            <a:endParaRPr sz="3100">
              <a:solidFill>
                <a:srgbClr val="198754"/>
              </a:solidFill>
            </a:endParaRPr>
          </a:p>
        </p:txBody>
      </p:sp>
      <p:pic>
        <p:nvPicPr>
          <p:cNvPr id="71" name="Google Shape;71;p1"/>
          <p:cNvPicPr preferRelativeResize="0"/>
          <p:nvPr/>
        </p:nvPicPr>
        <p:blipFill rotWithShape="1">
          <a:blip r:embed="rId3">
            <a:alphaModFix/>
          </a:blip>
          <a:srcRect/>
          <a:stretch/>
        </p:blipFill>
        <p:spPr>
          <a:xfrm>
            <a:off x="359850" y="1966775"/>
            <a:ext cx="3234900" cy="323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0"/>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0"/>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10</a:t>
            </a:fld>
            <a:endParaRPr/>
          </a:p>
        </p:txBody>
      </p:sp>
      <p:sp>
        <p:nvSpPr>
          <p:cNvPr id="155" name="Google Shape;155;p10"/>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0"/>
          <p:cNvSpPr txBox="1">
            <a:spLocks noGrp="1"/>
          </p:cNvSpPr>
          <p:nvPr>
            <p:ph type="ctrTitle" idx="4294967295"/>
          </p:nvPr>
        </p:nvSpPr>
        <p:spPr>
          <a:xfrm>
            <a:off x="1235700" y="422850"/>
            <a:ext cx="66726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Intended users of Windows OS</a:t>
            </a:r>
            <a:endParaRPr sz="3000" b="1" i="0" u="none" strike="noStrike" cap="none">
              <a:solidFill>
                <a:srgbClr val="198754"/>
              </a:solidFill>
              <a:latin typeface="Roboto Slab"/>
              <a:ea typeface="Roboto Slab"/>
              <a:cs typeface="Roboto Slab"/>
              <a:sym typeface="Roboto Slab"/>
            </a:endParaRPr>
          </a:p>
        </p:txBody>
      </p:sp>
      <p:sp>
        <p:nvSpPr>
          <p:cNvPr id="157" name="Google Shape;157;p10"/>
          <p:cNvSpPr txBox="1"/>
          <p:nvPr/>
        </p:nvSpPr>
        <p:spPr>
          <a:xfrm>
            <a:off x="986775" y="1243350"/>
            <a:ext cx="7090800" cy="3400901"/>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Gamers</a:t>
            </a:r>
            <a:r>
              <a:rPr lang="en" sz="1600" b="0" i="0" u="none" strike="noStrike" cap="none">
                <a:solidFill>
                  <a:srgbClr val="000000"/>
                </a:solidFill>
                <a:latin typeface="Merriweather"/>
                <a:ea typeface="Merriweather"/>
                <a:cs typeface="Merriweather"/>
                <a:sym typeface="Merriweather"/>
              </a:rPr>
              <a:t>: Windows offers a wider range of games than any other operating system and provides compatibility with many popular gaming platforms.</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Home users</a:t>
            </a:r>
            <a:r>
              <a:rPr lang="en" sz="1600" b="0" i="0" u="none" strike="noStrike" cap="none">
                <a:solidFill>
                  <a:srgbClr val="000000"/>
                </a:solidFill>
                <a:latin typeface="Merriweather"/>
                <a:ea typeface="Merriweather"/>
                <a:cs typeface="Merriweather"/>
                <a:sym typeface="Merriweather"/>
              </a:rPr>
              <a:t>: Windows is easy to use and offers a wide range of apps and features that cater to everyday computing needs, such as web browsing, email, and multimedia consumption.</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Traditional PC users</a:t>
            </a:r>
            <a:r>
              <a:rPr lang="en" sz="1600" b="0" i="0" u="none" strike="noStrike" cap="none">
                <a:solidFill>
                  <a:srgbClr val="000000"/>
                </a:solidFill>
                <a:latin typeface="Merriweather"/>
                <a:ea typeface="Merriweather"/>
                <a:cs typeface="Merriweather"/>
                <a:sym typeface="Merriweather"/>
              </a:rPr>
              <a:t>: Windows is the most widely used operating system and offers compatibility with a wide range of hardware and software, making it a good option for users who prefer to stick with what they know.</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11"/>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1"/>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11</a:t>
            </a:fld>
            <a:endParaRPr/>
          </a:p>
        </p:txBody>
      </p:sp>
      <p:sp>
        <p:nvSpPr>
          <p:cNvPr id="164" name="Google Shape;164;p11"/>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1"/>
          <p:cNvSpPr txBox="1">
            <a:spLocks noGrp="1"/>
          </p:cNvSpPr>
          <p:nvPr>
            <p:ph type="ctrTitle" idx="4294967295"/>
          </p:nvPr>
        </p:nvSpPr>
        <p:spPr>
          <a:xfrm>
            <a:off x="1235700" y="422850"/>
            <a:ext cx="66726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Intended users of Windows OS</a:t>
            </a:r>
            <a:endParaRPr sz="3000" b="1" i="0" u="none" strike="noStrike" cap="none">
              <a:solidFill>
                <a:srgbClr val="198754"/>
              </a:solidFill>
              <a:latin typeface="Roboto Slab"/>
              <a:ea typeface="Roboto Slab"/>
              <a:cs typeface="Roboto Slab"/>
              <a:sym typeface="Roboto Slab"/>
            </a:endParaRPr>
          </a:p>
        </p:txBody>
      </p:sp>
      <p:sp>
        <p:nvSpPr>
          <p:cNvPr id="166" name="Google Shape;166;p11"/>
          <p:cNvSpPr txBox="1"/>
          <p:nvPr/>
        </p:nvSpPr>
        <p:spPr>
          <a:xfrm>
            <a:off x="986774" y="1243350"/>
            <a:ext cx="7326587" cy="1856888"/>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In short, Windows OS is preferred by users who need an easy way to interact with their computer, and intends to do a wide range of tasks like productivity, multimedia tasks, gaming, etc. </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These users don’t mind paying more or even sacrificing some hardware performance for that ease and versatility in use. </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12"/>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2"/>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12</a:t>
            </a:fld>
            <a:endParaRPr/>
          </a:p>
        </p:txBody>
      </p:sp>
      <p:sp>
        <p:nvSpPr>
          <p:cNvPr id="173" name="Google Shape;173;p12"/>
          <p:cNvSpPr txBox="1">
            <a:spLocks noGrp="1"/>
          </p:cNvSpPr>
          <p:nvPr>
            <p:ph type="ctrTitle" idx="4294967295"/>
          </p:nvPr>
        </p:nvSpPr>
        <p:spPr>
          <a:xfrm>
            <a:off x="2950650" y="511150"/>
            <a:ext cx="3134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500" b="1" i="0" u="none" strike="noStrike" cap="none">
                <a:solidFill>
                  <a:srgbClr val="198754"/>
                </a:solidFill>
                <a:latin typeface="Roboto Slab"/>
                <a:ea typeface="Roboto Slab"/>
                <a:cs typeface="Roboto Slab"/>
                <a:sym typeface="Roboto Slab"/>
              </a:rPr>
              <a:t>Mac OS</a:t>
            </a:r>
            <a:endParaRPr sz="3500" b="1" i="0" u="none" strike="noStrike" cap="none">
              <a:solidFill>
                <a:srgbClr val="198754"/>
              </a:solidFill>
              <a:latin typeface="Roboto Slab"/>
              <a:ea typeface="Roboto Slab"/>
              <a:cs typeface="Roboto Slab"/>
              <a:sym typeface="Roboto Slab"/>
            </a:endParaRPr>
          </a:p>
        </p:txBody>
      </p:sp>
      <p:sp>
        <p:nvSpPr>
          <p:cNvPr id="174" name="Google Shape;174;p12"/>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2"/>
          <p:cNvSpPr txBox="1"/>
          <p:nvPr/>
        </p:nvSpPr>
        <p:spPr>
          <a:xfrm>
            <a:off x="827383" y="1291616"/>
            <a:ext cx="7138792" cy="1661963"/>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The classic Mac OS was introduced in 1984 with the first Macintosh and was widely used until Mac OS X was introduced in 2001</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50000"/>
              </a:lnSpc>
              <a:spcBef>
                <a:spcPts val="0"/>
              </a:spcBef>
              <a:spcAft>
                <a:spcPts val="0"/>
              </a:spcAft>
              <a:buClr>
                <a:srgbClr val="202124"/>
              </a:buClr>
              <a:buSzPts val="1600"/>
              <a:buFont typeface="Merriweather"/>
              <a:buChar char="●"/>
            </a:pPr>
            <a:r>
              <a:rPr lang="en" sz="1600" b="0" i="0" u="none" strike="noStrike" cap="none">
                <a:solidFill>
                  <a:srgbClr val="202124"/>
                </a:solidFill>
                <a:highlight>
                  <a:srgbClr val="FFFFFF"/>
                </a:highlight>
                <a:latin typeface="Merriweather"/>
                <a:ea typeface="Merriweather"/>
                <a:cs typeface="Merriweather"/>
                <a:sym typeface="Merriweather"/>
              </a:rPr>
              <a:t>Developed mostly in C++, Objective C and Swift</a:t>
            </a:r>
            <a:endParaRPr sz="1600" b="0" i="0" u="none" strike="noStrike" cap="none">
              <a:solidFill>
                <a:srgbClr val="202124"/>
              </a:solidFill>
              <a:highlight>
                <a:srgbClr val="FFFFFF"/>
              </a:highlight>
              <a:latin typeface="Merriweather"/>
              <a:ea typeface="Merriweather"/>
              <a:cs typeface="Merriweather"/>
              <a:sym typeface="Merriweather"/>
            </a:endParaRPr>
          </a:p>
        </p:txBody>
      </p:sp>
      <p:pic>
        <p:nvPicPr>
          <p:cNvPr id="176" name="Google Shape;176;p12"/>
          <p:cNvPicPr preferRelativeResize="0"/>
          <p:nvPr/>
        </p:nvPicPr>
        <p:blipFill rotWithShape="1">
          <a:blip r:embed="rId4">
            <a:alphaModFix/>
          </a:blip>
          <a:srcRect/>
          <a:stretch/>
        </p:blipFill>
        <p:spPr>
          <a:xfrm>
            <a:off x="2192625" y="3161750"/>
            <a:ext cx="1390125" cy="1390125"/>
          </a:xfrm>
          <a:prstGeom prst="rect">
            <a:avLst/>
          </a:prstGeom>
          <a:noFill/>
          <a:ln>
            <a:noFill/>
          </a:ln>
        </p:spPr>
      </p:pic>
      <p:pic>
        <p:nvPicPr>
          <p:cNvPr id="177" name="Google Shape;177;p12"/>
          <p:cNvPicPr preferRelativeResize="0"/>
          <p:nvPr/>
        </p:nvPicPr>
        <p:blipFill rotWithShape="1">
          <a:blip r:embed="rId5">
            <a:alphaModFix/>
          </a:blip>
          <a:srcRect/>
          <a:stretch/>
        </p:blipFill>
        <p:spPr>
          <a:xfrm>
            <a:off x="4694575" y="3205575"/>
            <a:ext cx="1786076" cy="153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13"/>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3"/>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13</a:t>
            </a:fld>
            <a:endParaRPr/>
          </a:p>
        </p:txBody>
      </p:sp>
      <p:sp>
        <p:nvSpPr>
          <p:cNvPr id="184" name="Google Shape;184;p13"/>
          <p:cNvSpPr txBox="1">
            <a:spLocks noGrp="1"/>
          </p:cNvSpPr>
          <p:nvPr>
            <p:ph type="ctrTitle" idx="4294967295"/>
          </p:nvPr>
        </p:nvSpPr>
        <p:spPr>
          <a:xfrm>
            <a:off x="2134700" y="511150"/>
            <a:ext cx="50046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Mac OS</a:t>
            </a:r>
            <a:endParaRPr sz="3000" b="1" i="0" u="none" strike="noStrike" cap="none">
              <a:solidFill>
                <a:srgbClr val="198754"/>
              </a:solidFill>
              <a:latin typeface="Roboto Slab"/>
              <a:ea typeface="Roboto Slab"/>
              <a:cs typeface="Roboto Slab"/>
              <a:sym typeface="Roboto Slab"/>
            </a:endParaRPr>
          </a:p>
        </p:txBody>
      </p:sp>
      <p:sp>
        <p:nvSpPr>
          <p:cNvPr id="185" name="Google Shape;185;p13"/>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3"/>
          <p:cNvSpPr txBox="1"/>
          <p:nvPr/>
        </p:nvSpPr>
        <p:spPr>
          <a:xfrm>
            <a:off x="606925" y="1246225"/>
            <a:ext cx="7551600" cy="2834592"/>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User-friendly interface</a:t>
            </a:r>
            <a:r>
              <a:rPr lang="en" sz="1600" b="0" i="0" u="none" strike="noStrike" cap="none">
                <a:solidFill>
                  <a:schemeClr val="dk1"/>
                </a:solidFill>
                <a:latin typeface="Merriweather"/>
                <a:ea typeface="Merriweather"/>
                <a:cs typeface="Merriweather"/>
                <a:sym typeface="Merriweather"/>
              </a:rPr>
              <a:t>: Mac OS has a user-friendly interface that makes it easy to use, even for those who are not tech-savvy.</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Integration with Apple hardware</a:t>
            </a:r>
            <a:r>
              <a:rPr lang="en" sz="1600" b="0" i="0" u="none" strike="noStrike" cap="none">
                <a:solidFill>
                  <a:schemeClr val="dk1"/>
                </a:solidFill>
                <a:latin typeface="Merriweather"/>
                <a:ea typeface="Merriweather"/>
                <a:cs typeface="Merriweather"/>
                <a:sym typeface="Merriweather"/>
              </a:rPr>
              <a:t>: Mac OS is optimized to work seamlessly with Apple hardware, resulting in a smooth and fast user experience.</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Robust security features</a:t>
            </a:r>
            <a:r>
              <a:rPr lang="en" sz="1600" b="0" i="0" u="none" strike="noStrike" cap="none">
                <a:solidFill>
                  <a:schemeClr val="dk1"/>
                </a:solidFill>
                <a:latin typeface="Merriweather"/>
                <a:ea typeface="Merriweather"/>
                <a:cs typeface="Merriweather"/>
                <a:sym typeface="Merriweather"/>
              </a:rPr>
              <a:t>: Mac OS has robust security features, such as Gatekeeper, which helps prevent malware and malicious software from being installed on the system.</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14"/>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4"/>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14</a:t>
            </a:fld>
            <a:endParaRPr/>
          </a:p>
        </p:txBody>
      </p:sp>
      <p:sp>
        <p:nvSpPr>
          <p:cNvPr id="193" name="Google Shape;193;p14"/>
          <p:cNvSpPr txBox="1">
            <a:spLocks noGrp="1"/>
          </p:cNvSpPr>
          <p:nvPr>
            <p:ph type="ctrTitle" idx="4294967295"/>
          </p:nvPr>
        </p:nvSpPr>
        <p:spPr>
          <a:xfrm>
            <a:off x="1706075" y="511150"/>
            <a:ext cx="59082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Mac OS (cont.)</a:t>
            </a:r>
            <a:endParaRPr sz="3000" b="1" i="0" u="none" strike="noStrike" cap="none">
              <a:solidFill>
                <a:srgbClr val="198754"/>
              </a:solidFill>
              <a:latin typeface="Roboto Slab"/>
              <a:ea typeface="Roboto Slab"/>
              <a:cs typeface="Roboto Slab"/>
              <a:sym typeface="Roboto Slab"/>
            </a:endParaRPr>
          </a:p>
        </p:txBody>
      </p:sp>
      <p:sp>
        <p:nvSpPr>
          <p:cNvPr id="194" name="Google Shape;194;p14"/>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4"/>
          <p:cNvSpPr txBox="1"/>
          <p:nvPr/>
        </p:nvSpPr>
        <p:spPr>
          <a:xfrm>
            <a:off x="606925" y="1246225"/>
            <a:ext cx="8015100" cy="2834592"/>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Regular software updates</a:t>
            </a:r>
            <a:r>
              <a:rPr lang="en" sz="1600" b="0" i="0" u="none" strike="noStrike" cap="none">
                <a:solidFill>
                  <a:schemeClr val="dk1"/>
                </a:solidFill>
                <a:latin typeface="Merriweather"/>
                <a:ea typeface="Merriweather"/>
                <a:cs typeface="Merriweather"/>
                <a:sym typeface="Merriweather"/>
              </a:rPr>
              <a:t>: Mac OS receives regular software updates that add new features and improve security and performance.</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High-quality graphics and multimedia capabilities</a:t>
            </a:r>
            <a:r>
              <a:rPr lang="en" sz="1600" b="0" i="0" u="none" strike="noStrike" cap="none">
                <a:solidFill>
                  <a:schemeClr val="dk1"/>
                </a:solidFill>
                <a:latin typeface="Merriweather"/>
                <a:ea typeface="Merriweather"/>
                <a:cs typeface="Merriweather"/>
                <a:sym typeface="Merriweather"/>
              </a:rPr>
              <a:t>: Mac OS provides high-quality graphics and multimedia capabilities, making it ideal for tasks such as photo and video editing.</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100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Good stability</a:t>
            </a:r>
            <a:r>
              <a:rPr lang="en" sz="1600" b="0" i="0" u="none" strike="noStrike" cap="none">
                <a:solidFill>
                  <a:schemeClr val="dk1"/>
                </a:solidFill>
                <a:latin typeface="Merriweather"/>
                <a:ea typeface="Merriweather"/>
                <a:cs typeface="Merriweather"/>
                <a:sym typeface="Merriweather"/>
              </a:rPr>
              <a:t>: Mac OS is known for its stability and reliability, which makes it less prone to crashes and other technical issues compared to other operating systems.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sp>
        <p:nvSpPr>
          <p:cNvPr id="200" name="Google Shape;200;p15"/>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5"/>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15</a:t>
            </a:fld>
            <a:endParaRPr/>
          </a:p>
        </p:txBody>
      </p:sp>
      <p:sp>
        <p:nvSpPr>
          <p:cNvPr id="202" name="Google Shape;202;p15"/>
          <p:cNvSpPr txBox="1">
            <a:spLocks noGrp="1"/>
          </p:cNvSpPr>
          <p:nvPr>
            <p:ph type="ctrTitle" idx="4294967295"/>
          </p:nvPr>
        </p:nvSpPr>
        <p:spPr>
          <a:xfrm>
            <a:off x="2053600" y="511150"/>
            <a:ext cx="51435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Disadvantages of Mac OS</a:t>
            </a:r>
            <a:endParaRPr sz="3000" b="1" i="0" u="none" strike="noStrike" cap="none">
              <a:solidFill>
                <a:srgbClr val="198754"/>
              </a:solidFill>
              <a:latin typeface="Roboto Slab"/>
              <a:ea typeface="Roboto Slab"/>
              <a:cs typeface="Roboto Slab"/>
              <a:sym typeface="Roboto Slab"/>
            </a:endParaRPr>
          </a:p>
        </p:txBody>
      </p:sp>
      <p:sp>
        <p:nvSpPr>
          <p:cNvPr id="203" name="Google Shape;203;p15"/>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5"/>
          <p:cNvSpPr txBox="1"/>
          <p:nvPr/>
        </p:nvSpPr>
        <p:spPr>
          <a:xfrm>
            <a:off x="606925" y="1246225"/>
            <a:ext cx="8015100" cy="33114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Higher cost for hardware compared to other operating systems.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Limited software compatibility compared to Windows OS.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No official support for playing games.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Limited customization options compared to Windows OS.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Lack of compatible hardware support.</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Dependence on Apple's proprietary software and hardware.</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Not suitable for intensive multitasking and demanding applications.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Limited support for virtualization compared to Windows OS.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16"/>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6"/>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16</a:t>
            </a:fld>
            <a:endParaRPr/>
          </a:p>
        </p:txBody>
      </p:sp>
      <p:sp>
        <p:nvSpPr>
          <p:cNvPr id="211" name="Google Shape;211;p16"/>
          <p:cNvSpPr txBox="1">
            <a:spLocks noGrp="1"/>
          </p:cNvSpPr>
          <p:nvPr>
            <p:ph type="ctrTitle" idx="4294967295"/>
          </p:nvPr>
        </p:nvSpPr>
        <p:spPr>
          <a:xfrm>
            <a:off x="2000175" y="422850"/>
            <a:ext cx="51435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Arial"/>
                <a:ea typeface="Arial"/>
                <a:cs typeface="Arial"/>
                <a:sym typeface="Arial"/>
              </a:rPr>
              <a:t>Intended users of Mac OS</a:t>
            </a:r>
            <a:endParaRPr sz="3000" b="1" i="0" u="none" strike="noStrike" cap="none">
              <a:solidFill>
                <a:srgbClr val="198754"/>
              </a:solidFill>
              <a:latin typeface="Roboto Slab"/>
              <a:ea typeface="Roboto Slab"/>
              <a:cs typeface="Roboto Slab"/>
              <a:sym typeface="Roboto Slab"/>
            </a:endParaRPr>
          </a:p>
        </p:txBody>
      </p:sp>
      <p:sp>
        <p:nvSpPr>
          <p:cNvPr id="212" name="Google Shape;212;p16"/>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6"/>
          <p:cNvSpPr txBox="1"/>
          <p:nvPr/>
        </p:nvSpPr>
        <p:spPr>
          <a:xfrm>
            <a:off x="606925" y="1246225"/>
            <a:ext cx="7493700" cy="3400901"/>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Creative professionals</a:t>
            </a:r>
            <a:r>
              <a:rPr lang="en" sz="1600" b="0" i="0" u="none" strike="noStrike" cap="none">
                <a:solidFill>
                  <a:schemeClr val="dk1"/>
                </a:solidFill>
                <a:latin typeface="Merriweather"/>
                <a:ea typeface="Merriweather"/>
                <a:cs typeface="Merriweather"/>
                <a:sym typeface="Merriweather"/>
              </a:rPr>
              <a:t>: macOS is the preferred operating system for many creative professionals, such as graphic designers, photographers, and video editors, due to its compatibility with creative software, high-quality display, and powerful hardware.</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Mac enthusiasts</a:t>
            </a:r>
            <a:r>
              <a:rPr lang="en" sz="1600" b="0" i="0" u="none" strike="noStrike" cap="none">
                <a:solidFill>
                  <a:schemeClr val="dk1"/>
                </a:solidFill>
                <a:latin typeface="Merriweather"/>
                <a:ea typeface="Merriweather"/>
                <a:cs typeface="Merriweather"/>
                <a:sym typeface="Merriweather"/>
              </a:rPr>
              <a:t>: macOS is favored by users who appreciate the sleek design, seamless integration, and stability of Apple's hardware and software ecosystem.</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Education and research</a:t>
            </a:r>
            <a:r>
              <a:rPr lang="en" sz="1600" b="0" i="0" u="none" strike="noStrike" cap="none">
                <a:solidFill>
                  <a:schemeClr val="dk1"/>
                </a:solidFill>
                <a:latin typeface="Merriweather"/>
                <a:ea typeface="Merriweather"/>
                <a:cs typeface="Merriweather"/>
                <a:sym typeface="Merriweather"/>
              </a:rPr>
              <a:t>: macOS is widely used in education and research due to its stability, security, and compatibility with scientific and academic software.</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17"/>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7"/>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17</a:t>
            </a:fld>
            <a:endParaRPr/>
          </a:p>
        </p:txBody>
      </p:sp>
      <p:sp>
        <p:nvSpPr>
          <p:cNvPr id="220" name="Google Shape;220;p17"/>
          <p:cNvSpPr txBox="1">
            <a:spLocks noGrp="1"/>
          </p:cNvSpPr>
          <p:nvPr>
            <p:ph type="ctrTitle" idx="4294967295"/>
          </p:nvPr>
        </p:nvSpPr>
        <p:spPr>
          <a:xfrm>
            <a:off x="2950650" y="511150"/>
            <a:ext cx="3134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500" b="1" i="0" u="none" strike="noStrike" cap="none">
                <a:solidFill>
                  <a:srgbClr val="198754"/>
                </a:solidFill>
                <a:latin typeface="Roboto Slab"/>
                <a:ea typeface="Roboto Slab"/>
                <a:cs typeface="Roboto Slab"/>
                <a:sym typeface="Roboto Slab"/>
              </a:rPr>
              <a:t>Linux OS</a:t>
            </a:r>
            <a:endParaRPr sz="3500" b="1" i="0" u="none" strike="noStrike" cap="none">
              <a:solidFill>
                <a:srgbClr val="198754"/>
              </a:solidFill>
              <a:latin typeface="Roboto Slab"/>
              <a:ea typeface="Roboto Slab"/>
              <a:cs typeface="Roboto Slab"/>
              <a:sym typeface="Roboto Slab"/>
            </a:endParaRPr>
          </a:p>
        </p:txBody>
      </p:sp>
      <p:sp>
        <p:nvSpPr>
          <p:cNvPr id="221" name="Google Shape;221;p17"/>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7"/>
          <p:cNvSpPr txBox="1"/>
          <p:nvPr/>
        </p:nvSpPr>
        <p:spPr>
          <a:xfrm>
            <a:off x="834074" y="1378825"/>
            <a:ext cx="7221021" cy="933559"/>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Linux is a free and open-source operating system based on Unix.</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00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It was created in 1991 by Linus Torvalds.</a:t>
            </a:r>
            <a:endParaRPr sz="1600" b="0" i="0" u="none" strike="noStrike" cap="none">
              <a:solidFill>
                <a:schemeClr val="dk1"/>
              </a:solidFill>
              <a:latin typeface="Merriweather"/>
              <a:ea typeface="Merriweather"/>
              <a:cs typeface="Merriweather"/>
              <a:sym typeface="Merriweather"/>
            </a:endParaRPr>
          </a:p>
        </p:txBody>
      </p:sp>
      <p:pic>
        <p:nvPicPr>
          <p:cNvPr id="223" name="Google Shape;223;p17"/>
          <p:cNvPicPr preferRelativeResize="0"/>
          <p:nvPr/>
        </p:nvPicPr>
        <p:blipFill rotWithShape="1">
          <a:blip r:embed="rId4">
            <a:alphaModFix/>
          </a:blip>
          <a:srcRect/>
          <a:stretch/>
        </p:blipFill>
        <p:spPr>
          <a:xfrm>
            <a:off x="2198250" y="3014075"/>
            <a:ext cx="1303500" cy="1303500"/>
          </a:xfrm>
          <a:prstGeom prst="rect">
            <a:avLst/>
          </a:prstGeom>
          <a:noFill/>
          <a:ln>
            <a:noFill/>
          </a:ln>
        </p:spPr>
      </p:pic>
      <p:pic>
        <p:nvPicPr>
          <p:cNvPr id="224" name="Google Shape;224;p17"/>
          <p:cNvPicPr preferRelativeResize="0"/>
          <p:nvPr/>
        </p:nvPicPr>
        <p:blipFill rotWithShape="1">
          <a:blip r:embed="rId5">
            <a:alphaModFix/>
          </a:blip>
          <a:srcRect/>
          <a:stretch/>
        </p:blipFill>
        <p:spPr>
          <a:xfrm>
            <a:off x="4854828" y="3014074"/>
            <a:ext cx="2137824" cy="130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Google Shape;229;p18"/>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8"/>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18</a:t>
            </a:fld>
            <a:endParaRPr/>
          </a:p>
        </p:txBody>
      </p:sp>
      <p:sp>
        <p:nvSpPr>
          <p:cNvPr id="231" name="Google Shape;231;p18"/>
          <p:cNvSpPr txBox="1">
            <a:spLocks noGrp="1"/>
          </p:cNvSpPr>
          <p:nvPr>
            <p:ph type="ctrTitle" idx="4294967295"/>
          </p:nvPr>
        </p:nvSpPr>
        <p:spPr>
          <a:xfrm>
            <a:off x="2007275" y="511150"/>
            <a:ext cx="50046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Linux OS</a:t>
            </a:r>
            <a:endParaRPr sz="3000" b="1" i="0" u="none" strike="noStrike" cap="none">
              <a:solidFill>
                <a:srgbClr val="198754"/>
              </a:solidFill>
              <a:latin typeface="Roboto Slab"/>
              <a:ea typeface="Roboto Slab"/>
              <a:cs typeface="Roboto Slab"/>
              <a:sym typeface="Roboto Slab"/>
            </a:endParaRPr>
          </a:p>
        </p:txBody>
      </p:sp>
      <p:sp>
        <p:nvSpPr>
          <p:cNvPr id="232" name="Google Shape;232;p18"/>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8"/>
          <p:cNvSpPr txBox="1"/>
          <p:nvPr/>
        </p:nvSpPr>
        <p:spPr>
          <a:xfrm>
            <a:off x="961500" y="1332200"/>
            <a:ext cx="6919200" cy="2241609"/>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Open-source and freely available.</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High level of customization and control.</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Wide range of software and applications available.</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High level of security and stability.</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Cost-effective and low maintenance costs.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19"/>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9"/>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19</a:t>
            </a:fld>
            <a:endParaRPr/>
          </a:p>
        </p:txBody>
      </p:sp>
      <p:sp>
        <p:nvSpPr>
          <p:cNvPr id="240" name="Google Shape;240;p19"/>
          <p:cNvSpPr txBox="1">
            <a:spLocks noGrp="1"/>
          </p:cNvSpPr>
          <p:nvPr>
            <p:ph type="ctrTitle" idx="4294967295"/>
          </p:nvPr>
        </p:nvSpPr>
        <p:spPr>
          <a:xfrm>
            <a:off x="1439625" y="511150"/>
            <a:ext cx="62673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Linux OS (cont.)</a:t>
            </a:r>
            <a:endParaRPr sz="3000" b="1" i="0" u="none" strike="noStrike" cap="none">
              <a:solidFill>
                <a:srgbClr val="198754"/>
              </a:solidFill>
              <a:latin typeface="Roboto Slab"/>
              <a:ea typeface="Roboto Slab"/>
              <a:cs typeface="Roboto Slab"/>
              <a:sym typeface="Roboto Slab"/>
            </a:endParaRPr>
          </a:p>
        </p:txBody>
      </p:sp>
      <p:sp>
        <p:nvSpPr>
          <p:cNvPr id="241" name="Google Shape;241;p19"/>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9"/>
          <p:cNvSpPr txBox="1"/>
          <p:nvPr/>
        </p:nvSpPr>
        <p:spPr>
          <a:xfrm>
            <a:off x="961500" y="1332200"/>
            <a:ext cx="7275080" cy="2524763"/>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Supports a wide range of hardware platforms.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Large community support and active development.</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Efficient resource utilization and performance optimization.</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Widely used in cloud computing, servers, and embedded systems.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Flexible and modular design, allowing for easy updates and upgrades.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2"/>
          <p:cNvPicPr preferRelativeResize="0"/>
          <p:nvPr/>
        </p:nvPicPr>
        <p:blipFill rotWithShape="1">
          <a:blip r:embed="rId3">
            <a:alphaModFix/>
          </a:blip>
          <a:srcRect l="24460" t="8716" r="11305" b="8970"/>
          <a:stretch/>
        </p:blipFill>
        <p:spPr>
          <a:xfrm flipH="1">
            <a:off x="5236150" y="1425725"/>
            <a:ext cx="3350425" cy="3468275"/>
          </a:xfrm>
          <a:prstGeom prst="rect">
            <a:avLst/>
          </a:prstGeom>
          <a:noFill/>
          <a:ln>
            <a:noFill/>
          </a:ln>
        </p:spPr>
      </p:pic>
      <p:sp>
        <p:nvSpPr>
          <p:cNvPr id="77" name="Google Shape;77;p2"/>
          <p:cNvSpPr txBox="1">
            <a:spLocks noGrp="1"/>
          </p:cNvSpPr>
          <p:nvPr>
            <p:ph type="ctrTitle" idx="4294967295"/>
          </p:nvPr>
        </p:nvSpPr>
        <p:spPr>
          <a:xfrm>
            <a:off x="819300" y="701700"/>
            <a:ext cx="4041300" cy="1627500"/>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chemeClr val="accent1"/>
              </a:buClr>
              <a:buSzPts val="2000"/>
              <a:buFont typeface="Roboto Slab"/>
              <a:buNone/>
            </a:pPr>
            <a:r>
              <a:rPr lang="en" sz="3100" b="1" i="0" u="none" strike="noStrike" cap="none">
                <a:solidFill>
                  <a:srgbClr val="198754"/>
                </a:solidFill>
                <a:latin typeface="Roboto Slab"/>
                <a:ea typeface="Roboto Slab"/>
                <a:cs typeface="Roboto Slab"/>
                <a:sym typeface="Roboto Slab"/>
              </a:rPr>
              <a:t>Different Operating Systems and Their Features</a:t>
            </a:r>
            <a:endParaRPr sz="6000" b="1" i="0" u="none" strike="noStrike" cap="none">
              <a:solidFill>
                <a:srgbClr val="198754"/>
              </a:solidFill>
              <a:latin typeface="Roboto Slab"/>
              <a:ea typeface="Roboto Slab"/>
              <a:cs typeface="Roboto Slab"/>
              <a:sym typeface="Roboto Slab"/>
            </a:endParaRPr>
          </a:p>
        </p:txBody>
      </p:sp>
      <p:sp>
        <p:nvSpPr>
          <p:cNvPr id="78" name="Google Shape;78;p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solidFill>
                  <a:srgbClr val="198754"/>
                </a:solidFill>
              </a:rPr>
              <a:t>2</a:t>
            </a:fld>
            <a:endParaRPr>
              <a:solidFill>
                <a:srgbClr val="19875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7" name="Google Shape;247;p20"/>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0"/>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20</a:t>
            </a:fld>
            <a:endParaRPr/>
          </a:p>
        </p:txBody>
      </p:sp>
      <p:sp>
        <p:nvSpPr>
          <p:cNvPr id="249" name="Google Shape;249;p20"/>
          <p:cNvSpPr txBox="1">
            <a:spLocks noGrp="1"/>
          </p:cNvSpPr>
          <p:nvPr>
            <p:ph type="ctrTitle" idx="4294967295"/>
          </p:nvPr>
        </p:nvSpPr>
        <p:spPr>
          <a:xfrm>
            <a:off x="1856675" y="511150"/>
            <a:ext cx="53868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Disadvantages of Linux OS</a:t>
            </a:r>
            <a:endParaRPr sz="3000" b="1" i="0" u="none" strike="noStrike" cap="none">
              <a:solidFill>
                <a:srgbClr val="198754"/>
              </a:solidFill>
              <a:latin typeface="Roboto Slab"/>
              <a:ea typeface="Roboto Slab"/>
              <a:cs typeface="Roboto Slab"/>
              <a:sym typeface="Roboto Slab"/>
            </a:endParaRPr>
          </a:p>
        </p:txBody>
      </p:sp>
      <p:sp>
        <p:nvSpPr>
          <p:cNvPr id="250" name="Google Shape;250;p20"/>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0"/>
          <p:cNvSpPr txBox="1"/>
          <p:nvPr/>
        </p:nvSpPr>
        <p:spPr>
          <a:xfrm>
            <a:off x="837618" y="1246225"/>
            <a:ext cx="6688407" cy="2524763"/>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Steep learning curve for new users.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Limited compatibility with some software and hardware.</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Lack of commercial support compared to Windows and Mac.</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Fragmentation among different distributions and versions.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Some difficulty in setting up network and hardware configurations.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sp>
        <p:nvSpPr>
          <p:cNvPr id="256" name="Google Shape;256;p21"/>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1"/>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21</a:t>
            </a:fld>
            <a:endParaRPr/>
          </a:p>
        </p:txBody>
      </p:sp>
      <p:sp>
        <p:nvSpPr>
          <p:cNvPr id="258" name="Google Shape;258;p21"/>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1"/>
          <p:cNvSpPr txBox="1"/>
          <p:nvPr/>
        </p:nvSpPr>
        <p:spPr>
          <a:xfrm>
            <a:off x="857500" y="1246225"/>
            <a:ext cx="7312800" cy="3400901"/>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Privacy-conscious users</a:t>
            </a:r>
            <a:r>
              <a:rPr lang="en" sz="1600" b="0" i="0" u="none" strike="noStrike" cap="none">
                <a:solidFill>
                  <a:schemeClr val="dk1"/>
                </a:solidFill>
                <a:latin typeface="Merriweather"/>
                <a:ea typeface="Merriweather"/>
                <a:cs typeface="Merriweather"/>
                <a:sym typeface="Merriweather"/>
              </a:rPr>
              <a:t>: Linux is known for its strong privacy and security features, making it a good choice for users who are concerned about protecting their personal information.</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Servers and enterprise systems</a:t>
            </a:r>
            <a:r>
              <a:rPr lang="en" sz="1600" b="0" i="0" u="none" strike="noStrike" cap="none">
                <a:solidFill>
                  <a:schemeClr val="dk1"/>
                </a:solidFill>
                <a:latin typeface="Merriweather"/>
                <a:ea typeface="Merriweather"/>
                <a:cs typeface="Merriweather"/>
                <a:sym typeface="Merriweather"/>
              </a:rPr>
              <a:t>: Linux is widely used as a server operating system due to its stability, security, and scalability, making it a good choice for businesses and enterprise-level systems.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Budget-conscious consumers</a:t>
            </a:r>
            <a:r>
              <a:rPr lang="en" sz="1600" b="0" i="0" u="none" strike="noStrike" cap="none">
                <a:solidFill>
                  <a:schemeClr val="dk1"/>
                </a:solidFill>
                <a:latin typeface="Merriweather"/>
                <a:ea typeface="Merriweather"/>
                <a:cs typeface="Merriweather"/>
                <a:sym typeface="Merriweather"/>
              </a:rPr>
              <a:t>: Linux is free and open-source, making it a cost-effective option for users who want a powerful operating system without paying a premium price.</a:t>
            </a:r>
            <a:endParaRPr sz="1600" b="0" i="0" u="none" strike="noStrike" cap="none">
              <a:solidFill>
                <a:schemeClr val="dk1"/>
              </a:solidFill>
              <a:latin typeface="Merriweather"/>
              <a:ea typeface="Merriweather"/>
              <a:cs typeface="Merriweather"/>
              <a:sym typeface="Merriweather"/>
            </a:endParaRPr>
          </a:p>
        </p:txBody>
      </p:sp>
      <p:sp>
        <p:nvSpPr>
          <p:cNvPr id="260" name="Google Shape;260;p21"/>
          <p:cNvSpPr txBox="1">
            <a:spLocks noGrp="1"/>
          </p:cNvSpPr>
          <p:nvPr>
            <p:ph type="ctrTitle" idx="4294967295"/>
          </p:nvPr>
        </p:nvSpPr>
        <p:spPr>
          <a:xfrm>
            <a:off x="1509150" y="422850"/>
            <a:ext cx="58155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Arial"/>
                <a:ea typeface="Arial"/>
                <a:cs typeface="Arial"/>
                <a:sym typeface="Arial"/>
              </a:rPr>
              <a:t>Intended users of Linux OS</a:t>
            </a:r>
            <a:endParaRPr sz="3000" b="1" i="0" u="none" strike="noStrike" cap="none">
              <a:solidFill>
                <a:srgbClr val="198754"/>
              </a:solidFill>
              <a:latin typeface="Roboto Slab"/>
              <a:ea typeface="Roboto Slab"/>
              <a:cs typeface="Roboto Slab"/>
              <a:sym typeface="Roboto Slab"/>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sp>
        <p:nvSpPr>
          <p:cNvPr id="265" name="Google Shape;265;p22"/>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2"/>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22</a:t>
            </a:fld>
            <a:endParaRPr/>
          </a:p>
        </p:txBody>
      </p:sp>
      <p:sp>
        <p:nvSpPr>
          <p:cNvPr id="267" name="Google Shape;267;p22"/>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2"/>
          <p:cNvSpPr txBox="1"/>
          <p:nvPr/>
        </p:nvSpPr>
        <p:spPr>
          <a:xfrm>
            <a:off x="857500" y="1246225"/>
            <a:ext cx="7312800" cy="18204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In short, Linux users are generally are expert or advanced users. </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With their expertise, they don’t need ornate ways to interact with the machine. </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However, they need more control over their machine and may need to extract every bit of performance the hardware offers. </a:t>
            </a:r>
            <a:endParaRPr sz="1600" b="0" i="0" u="none" strike="noStrike" cap="none">
              <a:solidFill>
                <a:schemeClr val="dk1"/>
              </a:solidFill>
              <a:latin typeface="Merriweather"/>
              <a:ea typeface="Merriweather"/>
              <a:cs typeface="Merriweather"/>
              <a:sym typeface="Merriweather"/>
            </a:endParaRPr>
          </a:p>
        </p:txBody>
      </p:sp>
      <p:sp>
        <p:nvSpPr>
          <p:cNvPr id="269" name="Google Shape;269;p22"/>
          <p:cNvSpPr txBox="1">
            <a:spLocks noGrp="1"/>
          </p:cNvSpPr>
          <p:nvPr>
            <p:ph type="ctrTitle" idx="4294967295"/>
          </p:nvPr>
        </p:nvSpPr>
        <p:spPr>
          <a:xfrm>
            <a:off x="1509150" y="422850"/>
            <a:ext cx="58155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Arial"/>
                <a:ea typeface="Arial"/>
                <a:cs typeface="Arial"/>
                <a:sym typeface="Arial"/>
              </a:rPr>
              <a:t>Intended users of Linux OS</a:t>
            </a:r>
            <a:endParaRPr sz="3000" b="1" i="0" u="none" strike="noStrike" cap="none">
              <a:solidFill>
                <a:srgbClr val="198754"/>
              </a:solidFill>
              <a:latin typeface="Roboto Slab"/>
              <a:ea typeface="Roboto Slab"/>
              <a:cs typeface="Roboto Slab"/>
              <a:sym typeface="Roboto Slab"/>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p23"/>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3"/>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23</a:t>
            </a:fld>
            <a:endParaRPr/>
          </a:p>
        </p:txBody>
      </p:sp>
      <p:sp>
        <p:nvSpPr>
          <p:cNvPr id="276" name="Google Shape;276;p23"/>
          <p:cNvSpPr txBox="1">
            <a:spLocks noGrp="1"/>
          </p:cNvSpPr>
          <p:nvPr>
            <p:ph type="ctrTitle" idx="4294967295"/>
          </p:nvPr>
        </p:nvSpPr>
        <p:spPr>
          <a:xfrm>
            <a:off x="2950650" y="511150"/>
            <a:ext cx="3134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500" b="1" i="0" u="none" strike="noStrike" cap="none">
                <a:solidFill>
                  <a:srgbClr val="198754"/>
                </a:solidFill>
                <a:latin typeface="Roboto Slab"/>
                <a:ea typeface="Roboto Slab"/>
                <a:cs typeface="Roboto Slab"/>
                <a:sym typeface="Roboto Slab"/>
              </a:rPr>
              <a:t>Chrome OS</a:t>
            </a:r>
            <a:endParaRPr sz="3500" b="1" i="0" u="none" strike="noStrike" cap="none">
              <a:solidFill>
                <a:srgbClr val="198754"/>
              </a:solidFill>
              <a:latin typeface="Roboto Slab"/>
              <a:ea typeface="Roboto Slab"/>
              <a:cs typeface="Roboto Slab"/>
              <a:sym typeface="Roboto Slab"/>
            </a:endParaRPr>
          </a:p>
        </p:txBody>
      </p:sp>
      <p:sp>
        <p:nvSpPr>
          <p:cNvPr id="277" name="Google Shape;277;p23"/>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3"/>
          <p:cNvSpPr txBox="1"/>
          <p:nvPr/>
        </p:nvSpPr>
        <p:spPr>
          <a:xfrm>
            <a:off x="1181550" y="1272075"/>
            <a:ext cx="6672600" cy="15393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Designed by </a:t>
            </a:r>
            <a:r>
              <a:rPr lang="en" sz="1600" b="1" i="0" u="none" strike="noStrike" cap="none">
                <a:solidFill>
                  <a:schemeClr val="dk1"/>
                </a:solidFill>
                <a:latin typeface="Merriweather"/>
                <a:ea typeface="Merriweather"/>
                <a:cs typeface="Merriweather"/>
                <a:sym typeface="Merriweather"/>
              </a:rPr>
              <a:t>Google</a:t>
            </a:r>
            <a:endParaRPr sz="1600" b="1" i="0" u="none" strike="noStrike" cap="none">
              <a:solidFill>
                <a:schemeClr val="dk1"/>
              </a:solidFill>
              <a:latin typeface="Merriweather"/>
              <a:ea typeface="Merriweather"/>
              <a:cs typeface="Merriweather"/>
              <a:sym typeface="Merriweather"/>
            </a:endParaRPr>
          </a:p>
          <a:p>
            <a:pPr marL="457200" marR="0" lvl="0" indent="-330200" algn="l"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A Linux-based operating system</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It was first released in 2011 and was initially designed for use on Chromebook laptops</a:t>
            </a:r>
            <a:endParaRPr sz="1600" b="0" i="0" u="none" strike="noStrike" cap="none">
              <a:solidFill>
                <a:schemeClr val="dk1"/>
              </a:solidFill>
              <a:latin typeface="Merriweather"/>
              <a:ea typeface="Merriweather"/>
              <a:cs typeface="Merriweather"/>
              <a:sym typeface="Merriweather"/>
            </a:endParaRPr>
          </a:p>
        </p:txBody>
      </p:sp>
      <p:pic>
        <p:nvPicPr>
          <p:cNvPr id="279" name="Google Shape;279;p23"/>
          <p:cNvPicPr preferRelativeResize="0"/>
          <p:nvPr/>
        </p:nvPicPr>
        <p:blipFill rotWithShape="1">
          <a:blip r:embed="rId4">
            <a:alphaModFix/>
          </a:blip>
          <a:srcRect/>
          <a:stretch/>
        </p:blipFill>
        <p:spPr>
          <a:xfrm>
            <a:off x="1038750" y="3357350"/>
            <a:ext cx="2868375" cy="661175"/>
          </a:xfrm>
          <a:prstGeom prst="rect">
            <a:avLst/>
          </a:prstGeom>
          <a:noFill/>
          <a:ln>
            <a:noFill/>
          </a:ln>
        </p:spPr>
      </p:pic>
      <p:pic>
        <p:nvPicPr>
          <p:cNvPr id="280" name="Google Shape;280;p23"/>
          <p:cNvPicPr preferRelativeResize="0"/>
          <p:nvPr/>
        </p:nvPicPr>
        <p:blipFill rotWithShape="1">
          <a:blip r:embed="rId5">
            <a:alphaModFix/>
          </a:blip>
          <a:srcRect/>
          <a:stretch/>
        </p:blipFill>
        <p:spPr>
          <a:xfrm>
            <a:off x="5170851" y="3036186"/>
            <a:ext cx="1963498" cy="130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sp>
        <p:nvSpPr>
          <p:cNvPr id="285" name="Google Shape;285;p24"/>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4"/>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24</a:t>
            </a:fld>
            <a:endParaRPr/>
          </a:p>
        </p:txBody>
      </p:sp>
      <p:sp>
        <p:nvSpPr>
          <p:cNvPr id="287" name="Google Shape;287;p24"/>
          <p:cNvSpPr txBox="1">
            <a:spLocks noGrp="1"/>
          </p:cNvSpPr>
          <p:nvPr>
            <p:ph type="ctrTitle" idx="4294967295"/>
          </p:nvPr>
        </p:nvSpPr>
        <p:spPr>
          <a:xfrm>
            <a:off x="1710600" y="499575"/>
            <a:ext cx="57228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Chrome OS</a:t>
            </a:r>
            <a:endParaRPr sz="3000" b="1" i="0" u="none" strike="noStrike" cap="none">
              <a:solidFill>
                <a:srgbClr val="198754"/>
              </a:solidFill>
              <a:latin typeface="Roboto Slab"/>
              <a:ea typeface="Roboto Slab"/>
              <a:cs typeface="Roboto Slab"/>
              <a:sym typeface="Roboto Slab"/>
            </a:endParaRPr>
          </a:p>
        </p:txBody>
      </p:sp>
      <p:sp>
        <p:nvSpPr>
          <p:cNvPr id="288" name="Google Shape;288;p24"/>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4"/>
          <p:cNvSpPr txBox="1"/>
          <p:nvPr/>
        </p:nvSpPr>
        <p:spPr>
          <a:xfrm>
            <a:off x="822525" y="1246225"/>
            <a:ext cx="7185600" cy="30816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Fast and secure: Chrome OS uses Google’s Chrome browser as its foundation, which is known for its speed and security.</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Regular updates: Chrome OS receives regular security and feature updates directly from Google, keeping it up-to-date and secure.</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Easy to use: The Chrome OS interface is simple and intuitive, making it easy for users of all ages to use.</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Cloud-based: Chrome OS relies heavily on cloud storage and web apps, meaning that most of the user's data is stored in the cloud, not on the device.</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
        <p:cNvGrpSpPr/>
        <p:nvPr/>
      </p:nvGrpSpPr>
      <p:grpSpPr>
        <a:xfrm>
          <a:off x="0" y="0"/>
          <a:ext cx="0" cy="0"/>
          <a:chOff x="0" y="0"/>
          <a:chExt cx="0" cy="0"/>
        </a:xfrm>
      </p:grpSpPr>
      <p:sp>
        <p:nvSpPr>
          <p:cNvPr id="294" name="Google Shape;294;p25"/>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5"/>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25</a:t>
            </a:fld>
            <a:endParaRPr/>
          </a:p>
        </p:txBody>
      </p:sp>
      <p:sp>
        <p:nvSpPr>
          <p:cNvPr id="296" name="Google Shape;296;p25"/>
          <p:cNvSpPr txBox="1">
            <a:spLocks noGrp="1"/>
          </p:cNvSpPr>
          <p:nvPr>
            <p:ph type="ctrTitle" idx="4294967295"/>
          </p:nvPr>
        </p:nvSpPr>
        <p:spPr>
          <a:xfrm>
            <a:off x="1242700" y="499575"/>
            <a:ext cx="67653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Chrome OS (conts.)</a:t>
            </a:r>
            <a:endParaRPr sz="3000" b="1" i="0" u="none" strike="noStrike" cap="none">
              <a:solidFill>
                <a:srgbClr val="198754"/>
              </a:solidFill>
              <a:latin typeface="Roboto Slab"/>
              <a:ea typeface="Roboto Slab"/>
              <a:cs typeface="Roboto Slab"/>
              <a:sym typeface="Roboto Slab"/>
            </a:endParaRPr>
          </a:p>
        </p:txBody>
      </p:sp>
      <p:sp>
        <p:nvSpPr>
          <p:cNvPr id="297" name="Google Shape;297;p25"/>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5"/>
          <p:cNvSpPr txBox="1"/>
          <p:nvPr/>
        </p:nvSpPr>
        <p:spPr>
          <a:xfrm>
            <a:off x="799300" y="1306250"/>
            <a:ext cx="7127700" cy="29532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Long battery life: Chrome OS devices are designed for efficient use of resources, meaning that they have longer battery life than traditional laptops.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Lightweight: Chrome OS is designed to be lightweight and fast, making it ideal for users who need a portable, low-power device.</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Integration with Google Services: Chrome OS integrates seamlessly with Google services such as Google Drive, Gmail, and Google Calendar, providing a unified and streamlined experience for users.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p26"/>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6"/>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26</a:t>
            </a:fld>
            <a:endParaRPr/>
          </a:p>
        </p:txBody>
      </p:sp>
      <p:sp>
        <p:nvSpPr>
          <p:cNvPr id="305" name="Google Shape;305;p26"/>
          <p:cNvSpPr txBox="1">
            <a:spLocks noGrp="1"/>
          </p:cNvSpPr>
          <p:nvPr>
            <p:ph type="ctrTitle" idx="4294967295"/>
          </p:nvPr>
        </p:nvSpPr>
        <p:spPr>
          <a:xfrm>
            <a:off x="1320350" y="499575"/>
            <a:ext cx="67572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Disadvantages of Chrome OS</a:t>
            </a:r>
            <a:endParaRPr sz="3000" b="1" i="0" u="none" strike="noStrike" cap="none">
              <a:solidFill>
                <a:srgbClr val="198754"/>
              </a:solidFill>
              <a:latin typeface="Roboto Slab"/>
              <a:ea typeface="Roboto Slab"/>
              <a:cs typeface="Roboto Slab"/>
              <a:sym typeface="Roboto Slab"/>
            </a:endParaRPr>
          </a:p>
        </p:txBody>
      </p:sp>
      <p:sp>
        <p:nvSpPr>
          <p:cNvPr id="306" name="Google Shape;306;p26"/>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6"/>
          <p:cNvSpPr txBox="1"/>
          <p:nvPr/>
        </p:nvSpPr>
        <p:spPr>
          <a:xfrm>
            <a:off x="857500" y="1246225"/>
            <a:ext cx="7080900" cy="26700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Limited offline capabilities: Chrome OS is heavily dependent on an internet connection and most of its applications are web-based.</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Limited software availability: The number of native apps for Chrome OS is limited compared to other operating systems.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Compatibility issues: Some hardware and software may not be compatible with Chrome OS, making it difficult to use older devices and programs.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1"/>
        <p:cNvGrpSpPr/>
        <p:nvPr/>
      </p:nvGrpSpPr>
      <p:grpSpPr>
        <a:xfrm>
          <a:off x="0" y="0"/>
          <a:ext cx="0" cy="0"/>
          <a:chOff x="0" y="0"/>
          <a:chExt cx="0" cy="0"/>
        </a:xfrm>
      </p:grpSpPr>
      <p:sp>
        <p:nvSpPr>
          <p:cNvPr id="312" name="Google Shape;312;p27"/>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7"/>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27</a:t>
            </a:fld>
            <a:endParaRPr/>
          </a:p>
        </p:txBody>
      </p:sp>
      <p:sp>
        <p:nvSpPr>
          <p:cNvPr id="314" name="Google Shape;314;p27"/>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7"/>
          <p:cNvSpPr txBox="1"/>
          <p:nvPr/>
        </p:nvSpPr>
        <p:spPr>
          <a:xfrm>
            <a:off x="857500" y="1246225"/>
            <a:ext cx="7080900" cy="32364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Students: Chrome OS is lightweight, easy to use, and offers a range of educational apps and tools, making it a good choice for students.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Businesses with a cloud-based infrastructure: Chrome OS is designed to work seamlessly with Google's suite of productivity and collaboration tools, making it a good choice for businesses that use cloud-based solutions.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Travelers: Chrome OS devices are lightweight and portable, making them a good option for travelers who need a reliable and easy-to-use computing solution while on the go.</a:t>
            </a:r>
            <a:endParaRPr sz="1600" b="0" i="0" u="none" strike="noStrike" cap="none">
              <a:solidFill>
                <a:schemeClr val="dk1"/>
              </a:solidFill>
              <a:latin typeface="Merriweather"/>
              <a:ea typeface="Merriweather"/>
              <a:cs typeface="Merriweather"/>
              <a:sym typeface="Merriweather"/>
            </a:endParaRPr>
          </a:p>
        </p:txBody>
      </p:sp>
      <p:sp>
        <p:nvSpPr>
          <p:cNvPr id="316" name="Google Shape;316;p27"/>
          <p:cNvSpPr txBox="1">
            <a:spLocks noGrp="1"/>
          </p:cNvSpPr>
          <p:nvPr>
            <p:ph type="ctrTitle" idx="4294967295"/>
          </p:nvPr>
        </p:nvSpPr>
        <p:spPr>
          <a:xfrm>
            <a:off x="1509150" y="422850"/>
            <a:ext cx="58155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Arial"/>
                <a:ea typeface="Arial"/>
                <a:cs typeface="Arial"/>
                <a:sym typeface="Arial"/>
              </a:rPr>
              <a:t>Intended users of Chrome OS</a:t>
            </a:r>
            <a:endParaRPr sz="3000" b="1" i="0" u="none" strike="noStrike" cap="none">
              <a:solidFill>
                <a:srgbClr val="198754"/>
              </a:solidFill>
              <a:latin typeface="Roboto Slab"/>
              <a:ea typeface="Roboto Slab"/>
              <a:cs typeface="Roboto Slab"/>
              <a:sym typeface="Roboto Slab"/>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28"/>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8"/>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28</a:t>
            </a:fld>
            <a:endParaRPr/>
          </a:p>
        </p:txBody>
      </p:sp>
      <p:sp>
        <p:nvSpPr>
          <p:cNvPr id="323" name="Google Shape;323;p28"/>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8"/>
          <p:cNvSpPr txBox="1"/>
          <p:nvPr/>
        </p:nvSpPr>
        <p:spPr>
          <a:xfrm>
            <a:off x="857500" y="1246225"/>
            <a:ext cx="7080900" cy="7143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In short, Chrome OS is the best choice for light users and to run on lightweight (sometimes inexpensive) machines.  </a:t>
            </a:r>
            <a:endParaRPr sz="1600" b="0" i="0" u="none" strike="noStrike" cap="none">
              <a:solidFill>
                <a:schemeClr val="dk1"/>
              </a:solidFill>
              <a:latin typeface="Merriweather"/>
              <a:ea typeface="Merriweather"/>
              <a:cs typeface="Merriweather"/>
              <a:sym typeface="Merriweather"/>
            </a:endParaRPr>
          </a:p>
        </p:txBody>
      </p:sp>
      <p:sp>
        <p:nvSpPr>
          <p:cNvPr id="325" name="Google Shape;325;p28"/>
          <p:cNvSpPr txBox="1">
            <a:spLocks noGrp="1"/>
          </p:cNvSpPr>
          <p:nvPr>
            <p:ph type="ctrTitle" idx="4294967295"/>
          </p:nvPr>
        </p:nvSpPr>
        <p:spPr>
          <a:xfrm>
            <a:off x="1509150" y="422850"/>
            <a:ext cx="58155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Arial"/>
                <a:ea typeface="Arial"/>
                <a:cs typeface="Arial"/>
                <a:sym typeface="Arial"/>
              </a:rPr>
              <a:t>Intended users of Chrome OS</a:t>
            </a:r>
            <a:endParaRPr sz="3000" b="1" i="0" u="none" strike="noStrike" cap="none">
              <a:solidFill>
                <a:srgbClr val="198754"/>
              </a:solidFill>
              <a:latin typeface="Roboto Slab"/>
              <a:ea typeface="Roboto Slab"/>
              <a:cs typeface="Roboto Slab"/>
              <a:sym typeface="Roboto Slab"/>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29"/>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9"/>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29</a:t>
            </a:fld>
            <a:endParaRPr/>
          </a:p>
        </p:txBody>
      </p:sp>
      <p:sp>
        <p:nvSpPr>
          <p:cNvPr id="332" name="Google Shape;332;p29"/>
          <p:cNvSpPr txBox="1">
            <a:spLocks noGrp="1"/>
          </p:cNvSpPr>
          <p:nvPr>
            <p:ph type="ctrTitle" idx="4294967295"/>
          </p:nvPr>
        </p:nvSpPr>
        <p:spPr>
          <a:xfrm>
            <a:off x="2950650" y="511150"/>
            <a:ext cx="3134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500" b="1" i="0" u="none" strike="noStrike" cap="none">
                <a:solidFill>
                  <a:srgbClr val="198754"/>
                </a:solidFill>
                <a:latin typeface="Roboto Slab"/>
                <a:ea typeface="Roboto Slab"/>
                <a:cs typeface="Roboto Slab"/>
                <a:sym typeface="Roboto Slab"/>
              </a:rPr>
              <a:t>Android OS</a:t>
            </a:r>
            <a:endParaRPr sz="3500" b="1" i="0" u="none" strike="noStrike" cap="none">
              <a:solidFill>
                <a:srgbClr val="198754"/>
              </a:solidFill>
              <a:latin typeface="Roboto Slab"/>
              <a:ea typeface="Roboto Slab"/>
              <a:cs typeface="Roboto Slab"/>
              <a:sym typeface="Roboto Slab"/>
            </a:endParaRPr>
          </a:p>
        </p:txBody>
      </p:sp>
      <p:sp>
        <p:nvSpPr>
          <p:cNvPr id="333" name="Google Shape;333;p29"/>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9"/>
          <p:cNvSpPr txBox="1"/>
          <p:nvPr/>
        </p:nvSpPr>
        <p:spPr>
          <a:xfrm>
            <a:off x="926750" y="1246225"/>
            <a:ext cx="7386612" cy="2113369"/>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Android OS was developed by Android, Inc. in 2003.</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The company was later acquired by Google in 2005.</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The first commercial version of Android OS was released in 2008</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Android OS was initially designed for mobile devices, but it has since expanded to various other devices.</a:t>
            </a:r>
            <a:endParaRPr sz="1600" b="0" i="0" u="none" strike="noStrike" cap="none">
              <a:solidFill>
                <a:schemeClr val="dk1"/>
              </a:solidFill>
              <a:latin typeface="Merriweather"/>
              <a:ea typeface="Merriweather"/>
              <a:cs typeface="Merriweather"/>
              <a:sym typeface="Merriweather"/>
            </a:endParaRPr>
          </a:p>
        </p:txBody>
      </p:sp>
      <p:pic>
        <p:nvPicPr>
          <p:cNvPr id="335" name="Google Shape;335;p29"/>
          <p:cNvPicPr preferRelativeResize="0"/>
          <p:nvPr/>
        </p:nvPicPr>
        <p:blipFill rotWithShape="1">
          <a:blip r:embed="rId4">
            <a:alphaModFix/>
          </a:blip>
          <a:srcRect/>
          <a:stretch/>
        </p:blipFill>
        <p:spPr>
          <a:xfrm>
            <a:off x="7226450" y="3299475"/>
            <a:ext cx="1450374" cy="14503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3"/>
          <p:cNvSpPr txBox="1">
            <a:spLocks noGrp="1"/>
          </p:cNvSpPr>
          <p:nvPr>
            <p:ph type="sldNum" idx="12"/>
          </p:nvPr>
        </p:nvSpPr>
        <p:spPr>
          <a:xfrm>
            <a:off x="8726588" y="4749850"/>
            <a:ext cx="4173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solidFill>
                  <a:srgbClr val="198754"/>
                </a:solidFill>
              </a:rPr>
              <a:t>3</a:t>
            </a:fld>
            <a:endParaRPr>
              <a:solidFill>
                <a:srgbClr val="198754"/>
              </a:solidFill>
            </a:endParaRPr>
          </a:p>
        </p:txBody>
      </p:sp>
      <p:sp>
        <p:nvSpPr>
          <p:cNvPr id="84" name="Google Shape;84;p3"/>
          <p:cNvSpPr/>
          <p:nvPr/>
        </p:nvSpPr>
        <p:spPr>
          <a:xfrm>
            <a:off x="2745525" y="651650"/>
            <a:ext cx="3414600" cy="10512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1764000" y="399675"/>
            <a:ext cx="51783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txBox="1">
            <a:spLocks noGrp="1"/>
          </p:cNvSpPr>
          <p:nvPr>
            <p:ph type="ctrTitle" idx="4294967295"/>
          </p:nvPr>
        </p:nvSpPr>
        <p:spPr>
          <a:xfrm>
            <a:off x="1926175" y="356225"/>
            <a:ext cx="5502600" cy="516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2700" b="1" i="0" u="none" strike="noStrike" cap="none">
                <a:solidFill>
                  <a:srgbClr val="198754"/>
                </a:solidFill>
                <a:latin typeface="Roboto Slab"/>
                <a:ea typeface="Roboto Slab"/>
                <a:cs typeface="Roboto Slab"/>
                <a:sym typeface="Roboto Slab"/>
              </a:rPr>
              <a:t>What is Operating System(OS)?</a:t>
            </a:r>
            <a:endParaRPr sz="2700" b="1" i="0" u="none" strike="noStrike" cap="none">
              <a:solidFill>
                <a:srgbClr val="198754"/>
              </a:solidFill>
              <a:latin typeface="Roboto Slab"/>
              <a:ea typeface="Roboto Slab"/>
              <a:cs typeface="Roboto Slab"/>
              <a:sym typeface="Roboto Slab"/>
            </a:endParaRPr>
          </a:p>
        </p:txBody>
      </p:sp>
      <p:sp>
        <p:nvSpPr>
          <p:cNvPr id="87" name="Google Shape;87;p3"/>
          <p:cNvSpPr txBox="1"/>
          <p:nvPr/>
        </p:nvSpPr>
        <p:spPr>
          <a:xfrm>
            <a:off x="802500" y="1262700"/>
            <a:ext cx="7548300" cy="3657381"/>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Operating system (OS)</a:t>
            </a:r>
            <a:r>
              <a:rPr lang="en" sz="1600" b="0" i="0" u="none" strike="noStrike" cap="none">
                <a:solidFill>
                  <a:schemeClr val="dk1"/>
                </a:solidFill>
                <a:latin typeface="Merriweather"/>
                <a:ea typeface="Merriweather"/>
                <a:cs typeface="Merriweather"/>
                <a:sym typeface="Merriweather"/>
              </a:rPr>
              <a:t> is a software layer between the computer hardware and application programs.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It manages and controls computer hardware resources like memory, CPU, and input/output devices.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It provides a platform for running application software and acts as an interface between the hardware and user.</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It acts as a resource manager and provides basic services like memory management, process management, file system management and security.</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It enables users to interact with the computer and perform tasks.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9"/>
        <p:cNvGrpSpPr/>
        <p:nvPr/>
      </p:nvGrpSpPr>
      <p:grpSpPr>
        <a:xfrm>
          <a:off x="0" y="0"/>
          <a:ext cx="0" cy="0"/>
          <a:chOff x="0" y="0"/>
          <a:chExt cx="0" cy="0"/>
        </a:xfrm>
      </p:grpSpPr>
      <p:sp>
        <p:nvSpPr>
          <p:cNvPr id="340" name="Google Shape;340;p30"/>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0"/>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30</a:t>
            </a:fld>
            <a:endParaRPr/>
          </a:p>
        </p:txBody>
      </p:sp>
      <p:sp>
        <p:nvSpPr>
          <p:cNvPr id="342" name="Google Shape;342;p30"/>
          <p:cNvSpPr txBox="1">
            <a:spLocks noGrp="1"/>
          </p:cNvSpPr>
          <p:nvPr>
            <p:ph type="ctrTitle" idx="4294967295"/>
          </p:nvPr>
        </p:nvSpPr>
        <p:spPr>
          <a:xfrm>
            <a:off x="1879850" y="330175"/>
            <a:ext cx="50625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Android OS</a:t>
            </a:r>
            <a:endParaRPr sz="3500" b="1" i="0" u="none" strike="noStrike" cap="none">
              <a:solidFill>
                <a:srgbClr val="198754"/>
              </a:solidFill>
              <a:latin typeface="Roboto Slab"/>
              <a:ea typeface="Roboto Slab"/>
              <a:cs typeface="Roboto Slab"/>
              <a:sym typeface="Roboto Slab"/>
            </a:endParaRPr>
          </a:p>
        </p:txBody>
      </p:sp>
      <p:sp>
        <p:nvSpPr>
          <p:cNvPr id="343" name="Google Shape;343;p30"/>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0"/>
          <p:cNvSpPr txBox="1"/>
          <p:nvPr/>
        </p:nvSpPr>
        <p:spPr>
          <a:xfrm>
            <a:off x="853100" y="1031025"/>
            <a:ext cx="7116000" cy="3529141"/>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Open source</a:t>
            </a:r>
            <a:r>
              <a:rPr lang="en" sz="1600" b="0" i="0" u="none" strike="noStrike" cap="none">
                <a:solidFill>
                  <a:schemeClr val="dk1"/>
                </a:solidFill>
                <a:latin typeface="Merriweather"/>
                <a:ea typeface="Merriweather"/>
                <a:cs typeface="Merriweather"/>
                <a:sym typeface="Merriweather"/>
              </a:rPr>
              <a:t>: Android is open-source, making it easily customizable and adaptable for different hardware devices.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Large app market</a:t>
            </a:r>
            <a:r>
              <a:rPr lang="en" sz="1600" b="0" i="0" u="none" strike="noStrike" cap="none">
                <a:solidFill>
                  <a:schemeClr val="dk1"/>
                </a:solidFill>
                <a:latin typeface="Merriweather"/>
                <a:ea typeface="Merriweather"/>
                <a:cs typeface="Merriweather"/>
                <a:sym typeface="Merriweather"/>
              </a:rPr>
              <a:t>: The Google Play Store offers a wide variety of apps, including games, productivity tools, and communication apps.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Affordable</a:t>
            </a:r>
            <a:r>
              <a:rPr lang="en" sz="1600" b="0" i="0" u="none" strike="noStrike" cap="none">
                <a:solidFill>
                  <a:schemeClr val="dk1"/>
                </a:solidFill>
                <a:latin typeface="Merriweather"/>
                <a:ea typeface="Merriweather"/>
                <a:cs typeface="Merriweather"/>
                <a:sym typeface="Merriweather"/>
              </a:rPr>
              <a:t>: Many Android devices are priced lower than iOS and Windows devices, making them more accessible to a wider range of consumers.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Multi-tasking</a:t>
            </a:r>
            <a:r>
              <a:rPr lang="en" sz="1600" b="0" i="0" u="none" strike="noStrike" cap="none">
                <a:solidFill>
                  <a:schemeClr val="dk1"/>
                </a:solidFill>
                <a:latin typeface="Merriweather"/>
                <a:ea typeface="Merriweather"/>
                <a:cs typeface="Merriweather"/>
                <a:sym typeface="Merriweather"/>
              </a:rPr>
              <a:t>: Android OS allows users to run multiple apps at the same time, which is helpful for multitasking.</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p31"/>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1"/>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31</a:t>
            </a:fld>
            <a:endParaRPr/>
          </a:p>
        </p:txBody>
      </p:sp>
      <p:sp>
        <p:nvSpPr>
          <p:cNvPr id="351" name="Google Shape;351;p31"/>
          <p:cNvSpPr txBox="1">
            <a:spLocks noGrp="1"/>
          </p:cNvSpPr>
          <p:nvPr>
            <p:ph type="ctrTitle" idx="4294967295"/>
          </p:nvPr>
        </p:nvSpPr>
        <p:spPr>
          <a:xfrm>
            <a:off x="1179646" y="330175"/>
            <a:ext cx="6561954"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Android OS (cont.)</a:t>
            </a:r>
            <a:endParaRPr sz="3500" b="1" i="0" u="none" strike="noStrike" cap="none">
              <a:solidFill>
                <a:srgbClr val="198754"/>
              </a:solidFill>
              <a:latin typeface="Roboto Slab"/>
              <a:ea typeface="Roboto Slab"/>
              <a:cs typeface="Roboto Slab"/>
              <a:sym typeface="Roboto Slab"/>
            </a:endParaRPr>
          </a:p>
        </p:txBody>
      </p:sp>
      <p:sp>
        <p:nvSpPr>
          <p:cNvPr id="352" name="Google Shape;352;p31"/>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1"/>
          <p:cNvSpPr txBox="1"/>
          <p:nvPr/>
        </p:nvSpPr>
        <p:spPr>
          <a:xfrm>
            <a:off x="698015" y="1031025"/>
            <a:ext cx="7271085" cy="2551437"/>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Google integration</a:t>
            </a:r>
            <a:r>
              <a:rPr lang="en" sz="1600" b="0" i="0" u="none" strike="noStrike" cap="none">
                <a:solidFill>
                  <a:schemeClr val="dk1"/>
                </a:solidFill>
                <a:latin typeface="Merriweather"/>
                <a:ea typeface="Merriweather"/>
                <a:cs typeface="Merriweather"/>
                <a:sym typeface="Merriweather"/>
              </a:rPr>
              <a:t>: With Android, users have access to all of Google's services, such as Gmail, Google Maps, and Google Drive.</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Versatility</a:t>
            </a:r>
            <a:r>
              <a:rPr lang="en" sz="1600" b="0" i="0" u="none" strike="noStrike" cap="none">
                <a:solidFill>
                  <a:schemeClr val="dk1"/>
                </a:solidFill>
                <a:latin typeface="Merriweather"/>
                <a:ea typeface="Merriweather"/>
                <a:cs typeface="Merriweather"/>
                <a:sym typeface="Merriweather"/>
              </a:rPr>
              <a:t>: Android is used in a wide range of devices, including smartphones, tablets, and smartwatches, providing users with many options for their technology needs.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Regular updates</a:t>
            </a:r>
            <a:r>
              <a:rPr lang="en" sz="1600" b="0" i="0" u="none" strike="noStrike" cap="none">
                <a:solidFill>
                  <a:schemeClr val="dk1"/>
                </a:solidFill>
                <a:latin typeface="Merriweather"/>
                <a:ea typeface="Merriweather"/>
                <a:cs typeface="Merriweather"/>
                <a:sym typeface="Merriweather"/>
              </a:rPr>
              <a:t>: Android receives regular updates from Google, providing users with the latest features and security updates.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p32"/>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2"/>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32</a:t>
            </a:fld>
            <a:endParaRPr/>
          </a:p>
        </p:txBody>
      </p:sp>
      <p:sp>
        <p:nvSpPr>
          <p:cNvPr id="360" name="Google Shape;360;p32"/>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2"/>
          <p:cNvSpPr txBox="1">
            <a:spLocks noGrp="1"/>
          </p:cNvSpPr>
          <p:nvPr>
            <p:ph type="ctrTitle" idx="4294967295"/>
          </p:nvPr>
        </p:nvSpPr>
        <p:spPr>
          <a:xfrm>
            <a:off x="1722300" y="341750"/>
            <a:ext cx="5699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Disadvantages of Android OS</a:t>
            </a:r>
            <a:endParaRPr sz="3500" b="1" i="0" u="none" strike="noStrike" cap="none">
              <a:solidFill>
                <a:srgbClr val="198754"/>
              </a:solidFill>
              <a:latin typeface="Roboto Slab"/>
              <a:ea typeface="Roboto Slab"/>
              <a:cs typeface="Roboto Slab"/>
              <a:sym typeface="Roboto Slab"/>
            </a:endParaRPr>
          </a:p>
        </p:txBody>
      </p:sp>
      <p:sp>
        <p:nvSpPr>
          <p:cNvPr id="362" name="Google Shape;362;p32"/>
          <p:cNvSpPr txBox="1"/>
          <p:nvPr/>
        </p:nvSpPr>
        <p:spPr>
          <a:xfrm>
            <a:off x="834100" y="1123675"/>
            <a:ext cx="7208700" cy="3245987"/>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Fragmentation</a:t>
            </a:r>
            <a:r>
              <a:rPr lang="en" sz="1600" b="0" i="0" u="none" strike="noStrike" cap="none">
                <a:solidFill>
                  <a:schemeClr val="dk1"/>
                </a:solidFill>
                <a:latin typeface="Merriweather"/>
                <a:ea typeface="Merriweather"/>
                <a:cs typeface="Merriweather"/>
                <a:sym typeface="Merriweather"/>
              </a:rPr>
              <a:t>: Different versions of Android OS run on different devices, leading to compatibility issues.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Security vulnerabilities</a:t>
            </a:r>
            <a:r>
              <a:rPr lang="en" sz="1600" b="0" i="0" u="none" strike="noStrike" cap="none">
                <a:solidFill>
                  <a:schemeClr val="dk1"/>
                </a:solidFill>
                <a:latin typeface="Merriweather"/>
                <a:ea typeface="Merriweather"/>
                <a:cs typeface="Merriweather"/>
                <a:sym typeface="Merriweather"/>
              </a:rPr>
              <a:t>: Android has faced several security threats and malware attacks, requiring frequent security updates.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Battery drain</a:t>
            </a:r>
            <a:r>
              <a:rPr lang="en" sz="1600" b="0" i="0" u="none" strike="noStrike" cap="none">
                <a:solidFill>
                  <a:schemeClr val="dk1"/>
                </a:solidFill>
                <a:latin typeface="Merriweather"/>
                <a:ea typeface="Merriweather"/>
                <a:cs typeface="Merriweather"/>
                <a:sym typeface="Merriweather"/>
              </a:rPr>
              <a:t>: Apps and background processes can consume a significant amount of battery life.</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1" i="0" u="none" strike="noStrike" cap="none">
                <a:solidFill>
                  <a:schemeClr val="dk1"/>
                </a:solidFill>
                <a:latin typeface="Merriweather"/>
                <a:ea typeface="Merriweather"/>
                <a:cs typeface="Merriweather"/>
                <a:sym typeface="Merriweather"/>
              </a:rPr>
              <a:t>Bloatware</a:t>
            </a:r>
            <a:r>
              <a:rPr lang="en" sz="1600" b="0" i="0" u="none" strike="noStrike" cap="none">
                <a:solidFill>
                  <a:schemeClr val="dk1"/>
                </a:solidFill>
                <a:latin typeface="Merriweather"/>
                <a:ea typeface="Merriweather"/>
                <a:cs typeface="Merriweather"/>
                <a:sym typeface="Merriweather"/>
              </a:rPr>
              <a:t>: Many Android devices come pre-installed with unwanted software, known as bloatware, that can consume system resources.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33"/>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3"/>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33</a:t>
            </a:fld>
            <a:endParaRPr/>
          </a:p>
        </p:txBody>
      </p:sp>
      <p:sp>
        <p:nvSpPr>
          <p:cNvPr id="369" name="Google Shape;369;p33"/>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3"/>
          <p:cNvSpPr txBox="1">
            <a:spLocks noGrp="1"/>
          </p:cNvSpPr>
          <p:nvPr>
            <p:ph type="ctrTitle" idx="4294967295"/>
          </p:nvPr>
        </p:nvSpPr>
        <p:spPr>
          <a:xfrm>
            <a:off x="1722300" y="341750"/>
            <a:ext cx="5699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Intended users of Android OS</a:t>
            </a:r>
            <a:endParaRPr sz="3500" b="1" i="0" u="none" strike="noStrike" cap="none">
              <a:solidFill>
                <a:srgbClr val="198754"/>
              </a:solidFill>
              <a:latin typeface="Roboto Slab"/>
              <a:ea typeface="Roboto Slab"/>
              <a:cs typeface="Roboto Slab"/>
              <a:sym typeface="Roboto Slab"/>
            </a:endParaRPr>
          </a:p>
        </p:txBody>
      </p:sp>
      <p:sp>
        <p:nvSpPr>
          <p:cNvPr id="371" name="Google Shape;371;p33"/>
          <p:cNvSpPr txBox="1"/>
          <p:nvPr/>
        </p:nvSpPr>
        <p:spPr>
          <a:xfrm>
            <a:off x="834100" y="1123675"/>
            <a:ext cx="7208700" cy="18204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Android is the most popular OS for mobile devices. </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It is the “swiss army knife” of operating systems, as it can work just fine for cheap and expensive mobile phones and even other smart devices like smart watches, smart TV, etc. </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Android OS is the right choice for most users.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
        <p:cNvGrpSpPr/>
        <p:nvPr/>
      </p:nvGrpSpPr>
      <p:grpSpPr>
        <a:xfrm>
          <a:off x="0" y="0"/>
          <a:ext cx="0" cy="0"/>
          <a:chOff x="0" y="0"/>
          <a:chExt cx="0" cy="0"/>
        </a:xfrm>
      </p:grpSpPr>
      <p:sp>
        <p:nvSpPr>
          <p:cNvPr id="376" name="Google Shape;376;p34"/>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4"/>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34</a:t>
            </a:fld>
            <a:endParaRPr/>
          </a:p>
        </p:txBody>
      </p:sp>
      <p:sp>
        <p:nvSpPr>
          <p:cNvPr id="378" name="Google Shape;378;p34"/>
          <p:cNvSpPr txBox="1">
            <a:spLocks noGrp="1"/>
          </p:cNvSpPr>
          <p:nvPr>
            <p:ph type="ctrTitle" idx="4294967295"/>
          </p:nvPr>
        </p:nvSpPr>
        <p:spPr>
          <a:xfrm>
            <a:off x="3970075" y="422850"/>
            <a:ext cx="3134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500" b="1" i="0" u="none" strike="noStrike" cap="none">
                <a:solidFill>
                  <a:srgbClr val="198754"/>
                </a:solidFill>
                <a:latin typeface="Roboto Slab"/>
                <a:ea typeface="Roboto Slab"/>
                <a:cs typeface="Roboto Slab"/>
                <a:sym typeface="Roboto Slab"/>
              </a:rPr>
              <a:t>iOS</a:t>
            </a:r>
            <a:endParaRPr sz="3500" b="1" i="0" u="none" strike="noStrike" cap="none">
              <a:solidFill>
                <a:srgbClr val="198754"/>
              </a:solidFill>
              <a:latin typeface="Roboto Slab"/>
              <a:ea typeface="Roboto Slab"/>
              <a:cs typeface="Roboto Slab"/>
              <a:sym typeface="Roboto Slab"/>
            </a:endParaRPr>
          </a:p>
        </p:txBody>
      </p:sp>
      <p:sp>
        <p:nvSpPr>
          <p:cNvPr id="379" name="Google Shape;379;p34"/>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4"/>
          <p:cNvSpPr txBox="1"/>
          <p:nvPr/>
        </p:nvSpPr>
        <p:spPr>
          <a:xfrm>
            <a:off x="1019425" y="1332200"/>
            <a:ext cx="4949700" cy="2534700"/>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00000"/>
              </a:lnSpc>
              <a:spcBef>
                <a:spcPts val="0"/>
              </a:spcBef>
              <a:spcAft>
                <a:spcPts val="0"/>
              </a:spcAft>
              <a:buClr>
                <a:schemeClr val="dk1"/>
              </a:buClr>
              <a:buSzPts val="1700"/>
              <a:buFont typeface="Merriweather"/>
              <a:buChar char="●"/>
            </a:pPr>
            <a:r>
              <a:rPr lang="en" sz="1700" b="0" i="0" u="none" strike="noStrike" cap="none">
                <a:solidFill>
                  <a:schemeClr val="dk1"/>
                </a:solidFill>
                <a:latin typeface="Merriweather"/>
                <a:ea typeface="Merriweather"/>
                <a:cs typeface="Merriweather"/>
                <a:sym typeface="Merriweather"/>
              </a:rPr>
              <a:t>Developed by Apple Inc. for its line of mobile devices such as the iPhone, iPad and iPod Touch</a:t>
            </a:r>
            <a:endParaRPr sz="1700" b="0" i="0" u="none" strike="noStrike" cap="none">
              <a:solidFill>
                <a:schemeClr val="dk1"/>
              </a:solidFill>
              <a:latin typeface="Merriweather"/>
              <a:ea typeface="Merriweather"/>
              <a:cs typeface="Merriweather"/>
              <a:sym typeface="Merriweather"/>
            </a:endParaRPr>
          </a:p>
          <a:p>
            <a:pPr marL="457200" marR="0" lvl="0" indent="-336550" algn="just" rtl="0">
              <a:lnSpc>
                <a:spcPct val="100000"/>
              </a:lnSpc>
              <a:spcBef>
                <a:spcPts val="1000"/>
              </a:spcBef>
              <a:spcAft>
                <a:spcPts val="0"/>
              </a:spcAft>
              <a:buClr>
                <a:schemeClr val="dk1"/>
              </a:buClr>
              <a:buSzPts val="1700"/>
              <a:buFont typeface="Merriweather"/>
              <a:buChar char="●"/>
            </a:pPr>
            <a:r>
              <a:rPr lang="en" sz="1700" b="0" i="0" u="none" strike="noStrike" cap="none">
                <a:solidFill>
                  <a:schemeClr val="dk1"/>
                </a:solidFill>
                <a:latin typeface="Merriweather"/>
                <a:ea typeface="Merriweather"/>
                <a:cs typeface="Merriweather"/>
                <a:sym typeface="Merriweather"/>
              </a:rPr>
              <a:t>First released on June 29, 2007, with the launch of the first iPhone. </a:t>
            </a:r>
            <a:endParaRPr sz="1700" b="0" i="0" u="none" strike="noStrike" cap="none">
              <a:solidFill>
                <a:schemeClr val="dk1"/>
              </a:solidFill>
              <a:latin typeface="Merriweather"/>
              <a:ea typeface="Merriweather"/>
              <a:cs typeface="Merriweather"/>
              <a:sym typeface="Merriweather"/>
            </a:endParaRPr>
          </a:p>
          <a:p>
            <a:pPr marL="457200" marR="0" lvl="0" indent="-336550" algn="just" rtl="0">
              <a:lnSpc>
                <a:spcPct val="100000"/>
              </a:lnSpc>
              <a:spcBef>
                <a:spcPts val="1000"/>
              </a:spcBef>
              <a:spcAft>
                <a:spcPts val="1000"/>
              </a:spcAft>
              <a:buClr>
                <a:schemeClr val="dk1"/>
              </a:buClr>
              <a:buSzPts val="1700"/>
              <a:buFont typeface="Merriweather"/>
              <a:buChar char="●"/>
            </a:pPr>
            <a:r>
              <a:rPr lang="en" sz="1700" b="0" i="0" u="none" strike="noStrike" cap="none">
                <a:solidFill>
                  <a:schemeClr val="dk1"/>
                </a:solidFill>
                <a:latin typeface="Merriweather"/>
                <a:ea typeface="Merriweather"/>
                <a:cs typeface="Merriweather"/>
                <a:sym typeface="Merriweather"/>
              </a:rPr>
              <a:t>Initially named "iPhone OS," it was renamed to "iOS" in 2010 with the release of iOS 4</a:t>
            </a:r>
            <a:endParaRPr sz="1700" b="0" i="0" u="none" strike="noStrike" cap="none">
              <a:solidFill>
                <a:schemeClr val="dk1"/>
              </a:solidFill>
              <a:latin typeface="Merriweather"/>
              <a:ea typeface="Merriweather"/>
              <a:cs typeface="Merriweather"/>
              <a:sym typeface="Merriweather"/>
            </a:endParaRPr>
          </a:p>
        </p:txBody>
      </p:sp>
      <p:pic>
        <p:nvPicPr>
          <p:cNvPr id="381" name="Google Shape;381;p34"/>
          <p:cNvPicPr preferRelativeResize="0"/>
          <p:nvPr/>
        </p:nvPicPr>
        <p:blipFill rotWithShape="1">
          <a:blip r:embed="rId4">
            <a:alphaModFix/>
          </a:blip>
          <a:srcRect/>
          <a:stretch/>
        </p:blipFill>
        <p:spPr>
          <a:xfrm>
            <a:off x="6763400" y="1280775"/>
            <a:ext cx="1642925" cy="32246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5"/>
        <p:cNvGrpSpPr/>
        <p:nvPr/>
      </p:nvGrpSpPr>
      <p:grpSpPr>
        <a:xfrm>
          <a:off x="0" y="0"/>
          <a:ext cx="0" cy="0"/>
          <a:chOff x="0" y="0"/>
          <a:chExt cx="0" cy="0"/>
        </a:xfrm>
      </p:grpSpPr>
      <p:sp>
        <p:nvSpPr>
          <p:cNvPr id="386" name="Google Shape;386;p35"/>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5"/>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35</a:t>
            </a:fld>
            <a:endParaRPr/>
          </a:p>
        </p:txBody>
      </p:sp>
      <p:sp>
        <p:nvSpPr>
          <p:cNvPr id="388" name="Google Shape;388;p35"/>
          <p:cNvSpPr txBox="1">
            <a:spLocks noGrp="1"/>
          </p:cNvSpPr>
          <p:nvPr>
            <p:ph type="ctrTitle" idx="4294967295"/>
          </p:nvPr>
        </p:nvSpPr>
        <p:spPr>
          <a:xfrm>
            <a:off x="2690725" y="376500"/>
            <a:ext cx="34173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2900" b="1" i="0" u="none" strike="noStrike" cap="none">
                <a:solidFill>
                  <a:srgbClr val="198754"/>
                </a:solidFill>
                <a:latin typeface="Roboto Slab"/>
                <a:ea typeface="Roboto Slab"/>
                <a:cs typeface="Roboto Slab"/>
                <a:sym typeface="Roboto Slab"/>
              </a:rPr>
              <a:t>Advantages of iOS</a:t>
            </a:r>
            <a:endParaRPr sz="2900" b="1" i="0" u="none" strike="noStrike" cap="none">
              <a:solidFill>
                <a:srgbClr val="198754"/>
              </a:solidFill>
              <a:latin typeface="Roboto Slab"/>
              <a:ea typeface="Roboto Slab"/>
              <a:cs typeface="Roboto Slab"/>
              <a:sym typeface="Roboto Slab"/>
            </a:endParaRPr>
          </a:p>
        </p:txBody>
      </p:sp>
      <p:sp>
        <p:nvSpPr>
          <p:cNvPr id="389" name="Google Shape;389;p35"/>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5"/>
          <p:cNvSpPr txBox="1"/>
          <p:nvPr/>
        </p:nvSpPr>
        <p:spPr>
          <a:xfrm>
            <a:off x="671875" y="1101475"/>
            <a:ext cx="7185600" cy="26700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User-friendly interface: iOS has a simple and intuitive interface that is easy to navigate, making it a popular choice for first-time smartphone users.</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Security: iOS is known for its strong security features, including secure boot processes and encryption of user data.</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Regular software updates: Apple releases regular software updates for iOS, providing users with new features, bug fixes, and security patches.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4"/>
        <p:cNvGrpSpPr/>
        <p:nvPr/>
      </p:nvGrpSpPr>
      <p:grpSpPr>
        <a:xfrm>
          <a:off x="0" y="0"/>
          <a:ext cx="0" cy="0"/>
          <a:chOff x="0" y="0"/>
          <a:chExt cx="0" cy="0"/>
        </a:xfrm>
      </p:grpSpPr>
      <p:sp>
        <p:nvSpPr>
          <p:cNvPr id="395" name="Google Shape;395;p36"/>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6"/>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36</a:t>
            </a:fld>
            <a:endParaRPr/>
          </a:p>
        </p:txBody>
      </p:sp>
      <p:sp>
        <p:nvSpPr>
          <p:cNvPr id="397" name="Google Shape;397;p36"/>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6"/>
          <p:cNvSpPr txBox="1"/>
          <p:nvPr/>
        </p:nvSpPr>
        <p:spPr>
          <a:xfrm>
            <a:off x="671875" y="1101475"/>
            <a:ext cx="7185600" cy="19752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Large app store: The App Store offers a large selection of high-quality, vetted apps for iOS users to download.</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Integration with other Apple products: iOS seamlessly integrates with other Apple products, such as Mac computers and Apple Watches, making it a popular choice for those invested in the Apple ecosystem.</a:t>
            </a:r>
            <a:endParaRPr sz="1600" b="0" i="0" u="none" strike="noStrike" cap="none">
              <a:solidFill>
                <a:schemeClr val="dk1"/>
              </a:solidFill>
              <a:latin typeface="Merriweather"/>
              <a:ea typeface="Merriweather"/>
              <a:cs typeface="Merriweather"/>
              <a:sym typeface="Merriweather"/>
            </a:endParaRPr>
          </a:p>
        </p:txBody>
      </p:sp>
      <p:sp>
        <p:nvSpPr>
          <p:cNvPr id="399" name="Google Shape;399;p36"/>
          <p:cNvSpPr txBox="1">
            <a:spLocks noGrp="1"/>
          </p:cNvSpPr>
          <p:nvPr>
            <p:ph type="ctrTitle" idx="4294967295"/>
          </p:nvPr>
        </p:nvSpPr>
        <p:spPr>
          <a:xfrm>
            <a:off x="2076750" y="376500"/>
            <a:ext cx="4703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2900" b="1" i="0" u="none" strike="noStrike" cap="none">
                <a:solidFill>
                  <a:srgbClr val="198754"/>
                </a:solidFill>
                <a:latin typeface="Roboto Slab"/>
                <a:ea typeface="Roboto Slab"/>
                <a:cs typeface="Roboto Slab"/>
                <a:sym typeface="Roboto Slab"/>
              </a:rPr>
              <a:t>Advantages of iOS (cont.)</a:t>
            </a:r>
            <a:endParaRPr sz="2900" b="1" i="0" u="none" strike="noStrike" cap="none">
              <a:solidFill>
                <a:srgbClr val="198754"/>
              </a:solidFill>
              <a:latin typeface="Roboto Slab"/>
              <a:ea typeface="Roboto Slab"/>
              <a:cs typeface="Roboto Slab"/>
              <a:sym typeface="Roboto Slab"/>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3"/>
        <p:cNvGrpSpPr/>
        <p:nvPr/>
      </p:nvGrpSpPr>
      <p:grpSpPr>
        <a:xfrm>
          <a:off x="0" y="0"/>
          <a:ext cx="0" cy="0"/>
          <a:chOff x="0" y="0"/>
          <a:chExt cx="0" cy="0"/>
        </a:xfrm>
      </p:grpSpPr>
      <p:sp>
        <p:nvSpPr>
          <p:cNvPr id="404" name="Google Shape;404;p37"/>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7"/>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37</a:t>
            </a:fld>
            <a:endParaRPr/>
          </a:p>
        </p:txBody>
      </p:sp>
      <p:sp>
        <p:nvSpPr>
          <p:cNvPr id="406" name="Google Shape;406;p37"/>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7"/>
          <p:cNvSpPr txBox="1">
            <a:spLocks noGrp="1"/>
          </p:cNvSpPr>
          <p:nvPr>
            <p:ph type="ctrTitle" idx="4294967295"/>
          </p:nvPr>
        </p:nvSpPr>
        <p:spPr>
          <a:xfrm>
            <a:off x="2076750" y="376500"/>
            <a:ext cx="47034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2900" b="1" i="0" u="none" strike="noStrike" cap="none">
                <a:solidFill>
                  <a:srgbClr val="198754"/>
                </a:solidFill>
                <a:latin typeface="Roboto Slab"/>
                <a:ea typeface="Roboto Slab"/>
                <a:cs typeface="Roboto Slab"/>
                <a:sym typeface="Roboto Slab"/>
              </a:rPr>
              <a:t>Disadvantages of iOS</a:t>
            </a:r>
            <a:endParaRPr sz="2900" b="1" i="0" u="none" strike="noStrike" cap="none">
              <a:solidFill>
                <a:srgbClr val="198754"/>
              </a:solidFill>
              <a:latin typeface="Roboto Slab"/>
              <a:ea typeface="Roboto Slab"/>
              <a:cs typeface="Roboto Slab"/>
              <a:sym typeface="Roboto Slab"/>
            </a:endParaRPr>
          </a:p>
        </p:txBody>
      </p:sp>
      <p:sp>
        <p:nvSpPr>
          <p:cNvPr id="408" name="Google Shape;408;p37"/>
          <p:cNvSpPr txBox="1"/>
          <p:nvPr/>
        </p:nvSpPr>
        <p:spPr>
          <a:xfrm>
            <a:off x="776175" y="1246225"/>
            <a:ext cx="7254900" cy="32787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0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Higher cost: iPhones and iPads are generally more expensive than comparable devices running other operating systems, such as Android.</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00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Limited customization: iOS is a closed system that limits user customization options, compared to open-source operating systems like Android.</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00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Proprietary software and hardware: iOS is only available on Apple devices, and users are limited to the hardware and software options available from Apple.</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00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Less flexibility: iOS has strict app guidelines and limits the extent to which apps can interact with the system</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2"/>
        <p:cNvGrpSpPr/>
        <p:nvPr/>
      </p:nvGrpSpPr>
      <p:grpSpPr>
        <a:xfrm>
          <a:off x="0" y="0"/>
          <a:ext cx="0" cy="0"/>
          <a:chOff x="0" y="0"/>
          <a:chExt cx="0" cy="0"/>
        </a:xfrm>
      </p:grpSpPr>
      <p:sp>
        <p:nvSpPr>
          <p:cNvPr id="413" name="Google Shape;413;p38"/>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8"/>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38</a:t>
            </a:fld>
            <a:endParaRPr/>
          </a:p>
        </p:txBody>
      </p:sp>
      <p:sp>
        <p:nvSpPr>
          <p:cNvPr id="415" name="Google Shape;415;p38"/>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8"/>
          <p:cNvSpPr txBox="1">
            <a:spLocks noGrp="1"/>
          </p:cNvSpPr>
          <p:nvPr>
            <p:ph type="ctrTitle" idx="4294967295"/>
          </p:nvPr>
        </p:nvSpPr>
        <p:spPr>
          <a:xfrm>
            <a:off x="2076750" y="376500"/>
            <a:ext cx="47034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2900" b="1" i="0" u="none" strike="noStrike" cap="none">
                <a:solidFill>
                  <a:srgbClr val="198754"/>
                </a:solidFill>
                <a:latin typeface="Roboto Slab"/>
                <a:ea typeface="Roboto Slab"/>
                <a:cs typeface="Roboto Slab"/>
                <a:sym typeface="Roboto Slab"/>
              </a:rPr>
              <a:t>Indented users of iOS</a:t>
            </a:r>
            <a:endParaRPr sz="2900" b="1" i="0" u="none" strike="noStrike" cap="none">
              <a:solidFill>
                <a:srgbClr val="198754"/>
              </a:solidFill>
              <a:latin typeface="Roboto Slab"/>
              <a:ea typeface="Roboto Slab"/>
              <a:cs typeface="Roboto Slab"/>
              <a:sym typeface="Roboto Slab"/>
            </a:endParaRPr>
          </a:p>
        </p:txBody>
      </p:sp>
      <p:sp>
        <p:nvSpPr>
          <p:cNvPr id="417" name="Google Shape;417;p38"/>
          <p:cNvSpPr txBox="1"/>
          <p:nvPr/>
        </p:nvSpPr>
        <p:spPr>
          <a:xfrm>
            <a:off x="776175" y="1246225"/>
            <a:ext cx="7254900" cy="22935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0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iOS is usable only on premium Apple smartphones. </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00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It is targeted towards a specific group of consumers only. </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00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For individuals who seek to fully utilize the capabilities of their Apple device family and desire a premium experience with guaranteed security, iOS offers the optimal solution. </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00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These consumers are typically willing to invest a significant amount of additional funds for these premium benefits.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g275029ecd76_0_3"/>
          <p:cNvPicPr preferRelativeResize="0"/>
          <p:nvPr/>
        </p:nvPicPr>
        <p:blipFill rotWithShape="1">
          <a:blip r:embed="rId3">
            <a:alphaModFix/>
          </a:blip>
          <a:srcRect l="24460" t="8716" r="11305" b="8971"/>
          <a:stretch/>
        </p:blipFill>
        <p:spPr>
          <a:xfrm flipH="1">
            <a:off x="5236150" y="1425725"/>
            <a:ext cx="3350425" cy="3468275"/>
          </a:xfrm>
          <a:prstGeom prst="rect">
            <a:avLst/>
          </a:prstGeom>
          <a:noFill/>
          <a:ln>
            <a:noFill/>
          </a:ln>
        </p:spPr>
      </p:pic>
      <p:sp>
        <p:nvSpPr>
          <p:cNvPr id="423" name="Google Shape;423;g275029ecd76_0_3"/>
          <p:cNvSpPr txBox="1">
            <a:spLocks noGrp="1"/>
          </p:cNvSpPr>
          <p:nvPr>
            <p:ph type="ctrTitle" idx="4294967295"/>
          </p:nvPr>
        </p:nvSpPr>
        <p:spPr>
          <a:xfrm>
            <a:off x="610325" y="616675"/>
            <a:ext cx="4744800" cy="1379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2700" b="1" i="0" u="none" strike="noStrike" cap="none">
                <a:solidFill>
                  <a:srgbClr val="198754"/>
                </a:solidFill>
                <a:latin typeface="Roboto Slab"/>
                <a:ea typeface="Roboto Slab"/>
                <a:cs typeface="Roboto Slab"/>
                <a:sym typeface="Roboto Slab"/>
              </a:rPr>
              <a:t>Given a scenario, demonstrate the proper use of User Interfaces (UI)</a:t>
            </a:r>
            <a:endParaRPr sz="5600" b="1" i="0" u="none" strike="noStrike" cap="none">
              <a:solidFill>
                <a:srgbClr val="198754"/>
              </a:solidFill>
              <a:latin typeface="Roboto Slab"/>
              <a:ea typeface="Roboto Slab"/>
              <a:cs typeface="Roboto Slab"/>
              <a:sym typeface="Roboto Slab"/>
            </a:endParaRPr>
          </a:p>
        </p:txBody>
      </p:sp>
      <p:sp>
        <p:nvSpPr>
          <p:cNvPr id="424" name="Google Shape;424;g275029ecd76_0_3"/>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4"/>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solidFill>
                  <a:srgbClr val="198754"/>
                </a:solidFill>
              </a:rPr>
              <a:t>4</a:t>
            </a:fld>
            <a:endParaRPr>
              <a:solidFill>
                <a:srgbClr val="198754"/>
              </a:solidFill>
            </a:endParaRPr>
          </a:p>
        </p:txBody>
      </p:sp>
      <p:sp>
        <p:nvSpPr>
          <p:cNvPr id="93" name="Google Shape;93;p4"/>
          <p:cNvSpPr txBox="1">
            <a:spLocks noGrp="1"/>
          </p:cNvSpPr>
          <p:nvPr>
            <p:ph type="ctrTitle" idx="4294967295"/>
          </p:nvPr>
        </p:nvSpPr>
        <p:spPr>
          <a:xfrm>
            <a:off x="2170475" y="831975"/>
            <a:ext cx="4980300" cy="572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2700" b="1" i="0" u="none" strike="noStrike" cap="none">
                <a:solidFill>
                  <a:srgbClr val="198754"/>
                </a:solidFill>
                <a:latin typeface="Roboto Slab"/>
                <a:ea typeface="Roboto Slab"/>
                <a:cs typeface="Roboto Slab"/>
                <a:sym typeface="Roboto Slab"/>
              </a:rPr>
              <a:t>Types of Operating Systems</a:t>
            </a:r>
            <a:endParaRPr sz="2700" b="1" i="0" u="none" strike="noStrike" cap="none">
              <a:solidFill>
                <a:srgbClr val="198754"/>
              </a:solidFill>
              <a:latin typeface="Roboto Slab"/>
              <a:ea typeface="Roboto Slab"/>
              <a:cs typeface="Roboto Slab"/>
              <a:sym typeface="Roboto Slab"/>
            </a:endParaRPr>
          </a:p>
        </p:txBody>
      </p:sp>
      <p:sp>
        <p:nvSpPr>
          <p:cNvPr id="94" name="Google Shape;94;p4"/>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txBox="1"/>
          <p:nvPr/>
        </p:nvSpPr>
        <p:spPr>
          <a:xfrm>
            <a:off x="2170475" y="1432800"/>
            <a:ext cx="3096300" cy="22779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Windows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Mac OS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Linux OS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Chrome OS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Android OS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50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iOS</a:t>
            </a:r>
            <a:endParaRPr sz="1600" b="0" i="0" u="none" strike="noStrike" cap="none">
              <a:solidFill>
                <a:schemeClr val="dk1"/>
              </a:solidFill>
              <a:latin typeface="Merriweather"/>
              <a:ea typeface="Merriweather"/>
              <a:cs typeface="Merriweather"/>
              <a:sym typeface="Merriweather"/>
            </a:endParaRPr>
          </a:p>
        </p:txBody>
      </p:sp>
      <p:pic>
        <p:nvPicPr>
          <p:cNvPr id="96" name="Google Shape;96;p4"/>
          <p:cNvPicPr preferRelativeResize="0"/>
          <p:nvPr/>
        </p:nvPicPr>
        <p:blipFill rotWithShape="1">
          <a:blip r:embed="rId4">
            <a:alphaModFix/>
          </a:blip>
          <a:srcRect/>
          <a:stretch/>
        </p:blipFill>
        <p:spPr>
          <a:xfrm>
            <a:off x="5199825" y="2826650"/>
            <a:ext cx="781300" cy="781300"/>
          </a:xfrm>
          <a:prstGeom prst="rect">
            <a:avLst/>
          </a:prstGeom>
          <a:noFill/>
          <a:ln>
            <a:noFill/>
          </a:ln>
        </p:spPr>
      </p:pic>
      <p:pic>
        <p:nvPicPr>
          <p:cNvPr id="97" name="Google Shape;97;p4"/>
          <p:cNvPicPr preferRelativeResize="0"/>
          <p:nvPr/>
        </p:nvPicPr>
        <p:blipFill rotWithShape="1">
          <a:blip r:embed="rId5">
            <a:alphaModFix/>
          </a:blip>
          <a:srcRect/>
          <a:stretch/>
        </p:blipFill>
        <p:spPr>
          <a:xfrm>
            <a:off x="5174100" y="1646425"/>
            <a:ext cx="720175" cy="720175"/>
          </a:xfrm>
          <a:prstGeom prst="rect">
            <a:avLst/>
          </a:prstGeom>
          <a:noFill/>
          <a:ln>
            <a:noFill/>
          </a:ln>
        </p:spPr>
      </p:pic>
      <p:pic>
        <p:nvPicPr>
          <p:cNvPr id="98" name="Google Shape;98;p4"/>
          <p:cNvPicPr preferRelativeResize="0"/>
          <p:nvPr/>
        </p:nvPicPr>
        <p:blipFill rotWithShape="1">
          <a:blip r:embed="rId6">
            <a:alphaModFix/>
          </a:blip>
          <a:srcRect/>
          <a:stretch/>
        </p:blipFill>
        <p:spPr>
          <a:xfrm>
            <a:off x="7949988" y="1646425"/>
            <a:ext cx="781300" cy="781300"/>
          </a:xfrm>
          <a:prstGeom prst="rect">
            <a:avLst/>
          </a:prstGeom>
          <a:noFill/>
          <a:ln>
            <a:noFill/>
          </a:ln>
        </p:spPr>
      </p:pic>
      <p:pic>
        <p:nvPicPr>
          <p:cNvPr id="99" name="Google Shape;99;p4"/>
          <p:cNvPicPr preferRelativeResize="0"/>
          <p:nvPr/>
        </p:nvPicPr>
        <p:blipFill rotWithShape="1">
          <a:blip r:embed="rId7">
            <a:alphaModFix/>
          </a:blip>
          <a:srcRect/>
          <a:stretch/>
        </p:blipFill>
        <p:spPr>
          <a:xfrm>
            <a:off x="6606152" y="2857200"/>
            <a:ext cx="781300" cy="781300"/>
          </a:xfrm>
          <a:prstGeom prst="rect">
            <a:avLst/>
          </a:prstGeom>
          <a:noFill/>
          <a:ln>
            <a:noFill/>
          </a:ln>
        </p:spPr>
      </p:pic>
      <p:pic>
        <p:nvPicPr>
          <p:cNvPr id="100" name="Google Shape;100;p4"/>
          <p:cNvPicPr preferRelativeResize="0"/>
          <p:nvPr/>
        </p:nvPicPr>
        <p:blipFill rotWithShape="1">
          <a:blip r:embed="rId8">
            <a:alphaModFix/>
          </a:blip>
          <a:srcRect/>
          <a:stretch/>
        </p:blipFill>
        <p:spPr>
          <a:xfrm>
            <a:off x="6575575" y="1646425"/>
            <a:ext cx="781300" cy="781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8"/>
        <p:cNvGrpSpPr/>
        <p:nvPr/>
      </p:nvGrpSpPr>
      <p:grpSpPr>
        <a:xfrm>
          <a:off x="0" y="0"/>
          <a:ext cx="0" cy="0"/>
          <a:chOff x="0" y="0"/>
          <a:chExt cx="0" cy="0"/>
        </a:xfrm>
      </p:grpSpPr>
      <p:sp>
        <p:nvSpPr>
          <p:cNvPr id="429" name="Google Shape;429;g275029ecd76_0_9"/>
          <p:cNvSpPr/>
          <p:nvPr/>
        </p:nvSpPr>
        <p:spPr>
          <a:xfrm>
            <a:off x="1617825" y="342925"/>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g275029ecd76_0_9"/>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
              <a:t>40</a:t>
            </a:fld>
            <a:endParaRPr/>
          </a:p>
        </p:txBody>
      </p:sp>
      <p:sp>
        <p:nvSpPr>
          <p:cNvPr id="431" name="Google Shape;431;g275029ecd76_0_9"/>
          <p:cNvSpPr txBox="1">
            <a:spLocks noGrp="1"/>
          </p:cNvSpPr>
          <p:nvPr>
            <p:ph type="ctrTitle" idx="4294967295"/>
          </p:nvPr>
        </p:nvSpPr>
        <p:spPr>
          <a:xfrm>
            <a:off x="2024975" y="342925"/>
            <a:ext cx="52833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What is User Interfaces (UI)</a:t>
            </a:r>
            <a:endParaRPr sz="3000" b="1" i="0" u="none" strike="noStrike" cap="none">
              <a:solidFill>
                <a:srgbClr val="198754"/>
              </a:solidFill>
              <a:latin typeface="Roboto Slab"/>
              <a:ea typeface="Roboto Slab"/>
              <a:cs typeface="Roboto Slab"/>
              <a:sym typeface="Roboto Slab"/>
            </a:endParaRPr>
          </a:p>
        </p:txBody>
      </p:sp>
      <p:sp>
        <p:nvSpPr>
          <p:cNvPr id="432" name="Google Shape;432;g275029ecd76_0_9"/>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g275029ecd76_0_9"/>
          <p:cNvSpPr txBox="1"/>
          <p:nvPr/>
        </p:nvSpPr>
        <p:spPr>
          <a:xfrm>
            <a:off x="705150" y="1089175"/>
            <a:ext cx="7349100" cy="7143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100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A </a:t>
            </a:r>
            <a:r>
              <a:rPr lang="en" sz="1600" b="1" i="0" u="none" strike="noStrike" cap="none">
                <a:solidFill>
                  <a:srgbClr val="000000"/>
                </a:solidFill>
                <a:latin typeface="Merriweather"/>
                <a:ea typeface="Merriweather"/>
                <a:cs typeface="Merriweather"/>
                <a:sym typeface="Merriweather"/>
              </a:rPr>
              <a:t>User Interface (UI) </a:t>
            </a:r>
            <a:r>
              <a:rPr lang="en" sz="1600" b="0" i="0" u="none" strike="noStrike" cap="none">
                <a:solidFill>
                  <a:srgbClr val="000000"/>
                </a:solidFill>
                <a:latin typeface="Merriweather"/>
                <a:ea typeface="Merriweather"/>
                <a:cs typeface="Merriweather"/>
                <a:sym typeface="Merriweather"/>
              </a:rPr>
              <a:t>is the graphical interface between a user and a computer or other electronic device. </a:t>
            </a:r>
            <a:endParaRPr sz="1600" b="0" i="0" u="none" strike="noStrike" cap="none">
              <a:solidFill>
                <a:srgbClr val="000000"/>
              </a:solidFill>
              <a:latin typeface="Merriweather"/>
              <a:ea typeface="Merriweather"/>
              <a:cs typeface="Merriweather"/>
              <a:sym typeface="Merriweather"/>
            </a:endParaRPr>
          </a:p>
        </p:txBody>
      </p:sp>
      <p:pic>
        <p:nvPicPr>
          <p:cNvPr id="434" name="Google Shape;434;g275029ecd76_0_9"/>
          <p:cNvPicPr preferRelativeResize="0"/>
          <p:nvPr/>
        </p:nvPicPr>
        <p:blipFill rotWithShape="1">
          <a:blip r:embed="rId4">
            <a:alphaModFix/>
          </a:blip>
          <a:srcRect/>
          <a:stretch/>
        </p:blipFill>
        <p:spPr>
          <a:xfrm>
            <a:off x="5751645" y="2017265"/>
            <a:ext cx="3134090" cy="2732580"/>
          </a:xfrm>
          <a:prstGeom prst="rect">
            <a:avLst/>
          </a:prstGeom>
          <a:noFill/>
          <a:ln>
            <a:noFill/>
          </a:ln>
        </p:spPr>
      </p:pic>
      <p:sp>
        <p:nvSpPr>
          <p:cNvPr id="435" name="Google Shape;435;g275029ecd76_0_9"/>
          <p:cNvSpPr txBox="1"/>
          <p:nvPr/>
        </p:nvSpPr>
        <p:spPr>
          <a:xfrm>
            <a:off x="705150" y="1883550"/>
            <a:ext cx="4881600" cy="25419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It includes the visual elements, such as buttons, icons, text, and images, as well as the interaction methods, such as touch, mouse, keyboard, and voice commands.</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The purpose of a UI is to provide a way for users to interact with a device and control its functionality in a simple and intuitive manner.</a:t>
            </a:r>
            <a:endParaRPr sz="16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pic>
        <p:nvPicPr>
          <p:cNvPr id="440" name="Google Shape;440;g275029ecd76_0_19"/>
          <p:cNvPicPr preferRelativeResize="0"/>
          <p:nvPr/>
        </p:nvPicPr>
        <p:blipFill rotWithShape="1">
          <a:blip r:embed="rId4">
            <a:alphaModFix/>
          </a:blip>
          <a:srcRect l="8635" t="8574" r="8494" b="8099"/>
          <a:stretch/>
        </p:blipFill>
        <p:spPr>
          <a:xfrm>
            <a:off x="5957575" y="2059800"/>
            <a:ext cx="3139401" cy="2690050"/>
          </a:xfrm>
          <a:prstGeom prst="rect">
            <a:avLst/>
          </a:prstGeom>
          <a:noFill/>
          <a:ln>
            <a:noFill/>
          </a:ln>
        </p:spPr>
      </p:pic>
      <p:sp>
        <p:nvSpPr>
          <p:cNvPr id="441" name="Google Shape;441;g275029ecd76_0_19"/>
          <p:cNvSpPr/>
          <p:nvPr/>
        </p:nvSpPr>
        <p:spPr>
          <a:xfrm>
            <a:off x="1617825" y="342925"/>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275029ecd76_0_19"/>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
              <a:t>41</a:t>
            </a:fld>
            <a:endParaRPr/>
          </a:p>
        </p:txBody>
      </p:sp>
      <p:sp>
        <p:nvSpPr>
          <p:cNvPr id="443" name="Google Shape;443;g275029ecd76_0_19"/>
          <p:cNvSpPr txBox="1">
            <a:spLocks noGrp="1"/>
          </p:cNvSpPr>
          <p:nvPr>
            <p:ph type="ctrTitle" idx="4294967295"/>
          </p:nvPr>
        </p:nvSpPr>
        <p:spPr>
          <a:xfrm>
            <a:off x="2024975" y="342925"/>
            <a:ext cx="5283300" cy="987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Understanding the proper use of UI</a:t>
            </a:r>
            <a:endParaRPr sz="3000" b="1" i="0" u="none" strike="noStrike" cap="none">
              <a:solidFill>
                <a:srgbClr val="198754"/>
              </a:solidFill>
              <a:latin typeface="Roboto Slab"/>
              <a:ea typeface="Roboto Slab"/>
              <a:cs typeface="Roboto Slab"/>
              <a:sym typeface="Roboto Slab"/>
            </a:endParaRPr>
          </a:p>
        </p:txBody>
      </p:sp>
      <p:sp>
        <p:nvSpPr>
          <p:cNvPr id="444" name="Google Shape;444;g275029ecd76_0_19"/>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275029ecd76_0_19"/>
          <p:cNvSpPr txBox="1"/>
          <p:nvPr/>
        </p:nvSpPr>
        <p:spPr>
          <a:xfrm>
            <a:off x="577675" y="2059825"/>
            <a:ext cx="5379900" cy="25419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The UI of the weather app is visually appealing and easy to understand, with clear and concise text, bright colors, and intuitive icons.</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The person is able to easily navigate to the home screen and select their location using the UI. They are able to quickly find and select their location from a list or by using the device's GPS capabilities.</a:t>
            </a:r>
            <a:endParaRPr sz="1600" b="0" i="0" u="none" strike="noStrike" cap="none">
              <a:solidFill>
                <a:srgbClr val="000000"/>
              </a:solidFill>
              <a:latin typeface="Merriweather"/>
              <a:ea typeface="Merriweather"/>
              <a:cs typeface="Merriweather"/>
              <a:sym typeface="Merriweather"/>
            </a:endParaRPr>
          </a:p>
        </p:txBody>
      </p:sp>
      <p:sp>
        <p:nvSpPr>
          <p:cNvPr id="446" name="Google Shape;446;g275029ecd76_0_19"/>
          <p:cNvSpPr txBox="1"/>
          <p:nvPr/>
        </p:nvSpPr>
        <p:spPr>
          <a:xfrm>
            <a:off x="670375" y="1356463"/>
            <a:ext cx="7486800" cy="677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000"/>
              </a:spcAft>
              <a:buClr>
                <a:srgbClr val="000000"/>
              </a:buClr>
              <a:buSzPts val="1600"/>
              <a:buFont typeface="Arial"/>
              <a:buNone/>
            </a:pPr>
            <a:r>
              <a:rPr lang="en" sz="1600" b="0" i="0" u="none" strike="noStrike" cap="none">
                <a:solidFill>
                  <a:srgbClr val="000000"/>
                </a:solidFill>
                <a:latin typeface="Merriweather"/>
                <a:ea typeface="Merriweather"/>
                <a:cs typeface="Merriweather"/>
                <a:sym typeface="Merriweather"/>
              </a:rPr>
              <a:t>A scenario demonstrating the proper use of a User Interface (UI) would be a person using a weather app on their smartphone.</a:t>
            </a:r>
            <a:endParaRPr sz="16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sp>
        <p:nvSpPr>
          <p:cNvPr id="451" name="Google Shape;451;g275029ecd76_0_29"/>
          <p:cNvSpPr/>
          <p:nvPr/>
        </p:nvSpPr>
        <p:spPr>
          <a:xfrm>
            <a:off x="1617825" y="342925"/>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g275029ecd76_0_29"/>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
              <a:t>42</a:t>
            </a:fld>
            <a:endParaRPr/>
          </a:p>
        </p:txBody>
      </p:sp>
      <p:sp>
        <p:nvSpPr>
          <p:cNvPr id="453" name="Google Shape;453;g275029ecd76_0_29"/>
          <p:cNvSpPr txBox="1">
            <a:spLocks noGrp="1"/>
          </p:cNvSpPr>
          <p:nvPr>
            <p:ph type="ctrTitle" idx="4294967295"/>
          </p:nvPr>
        </p:nvSpPr>
        <p:spPr>
          <a:xfrm>
            <a:off x="2024975" y="342925"/>
            <a:ext cx="5283300" cy="987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Understanding the proper use of UI (cont.)</a:t>
            </a:r>
            <a:endParaRPr sz="3000" b="1" i="0" u="none" strike="noStrike" cap="none">
              <a:solidFill>
                <a:srgbClr val="198754"/>
              </a:solidFill>
              <a:latin typeface="Roboto Slab"/>
              <a:ea typeface="Roboto Slab"/>
              <a:cs typeface="Roboto Slab"/>
              <a:sym typeface="Roboto Slab"/>
            </a:endParaRPr>
          </a:p>
        </p:txBody>
      </p:sp>
      <p:sp>
        <p:nvSpPr>
          <p:cNvPr id="454" name="Google Shape;454;g275029ecd76_0_29"/>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g275029ecd76_0_29"/>
          <p:cNvSpPr txBox="1"/>
          <p:nvPr/>
        </p:nvSpPr>
        <p:spPr>
          <a:xfrm>
            <a:off x="705125" y="1434225"/>
            <a:ext cx="7233300" cy="32364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The UI displays the current weather conditions and forecast in an easy-to-read format, including temperature, wind speed, and chance of precipitation.</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The person is able to view additional weather details, such as hourly and daily forecasts, by selecting the relevant icons on the UI.</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The person is also able to customize their settings, such as units of measurement, using the UI. They are able to access these settings using an intuitive menu and make changes with just a few taps.</a:t>
            </a:r>
            <a:endParaRPr sz="16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9"/>
        <p:cNvGrpSpPr/>
        <p:nvPr/>
      </p:nvGrpSpPr>
      <p:grpSpPr>
        <a:xfrm>
          <a:off x="0" y="0"/>
          <a:ext cx="0" cy="0"/>
          <a:chOff x="0" y="0"/>
          <a:chExt cx="0" cy="0"/>
        </a:xfrm>
      </p:grpSpPr>
      <p:sp>
        <p:nvSpPr>
          <p:cNvPr id="460" name="Google Shape;460;g275029ecd76_0_37"/>
          <p:cNvSpPr/>
          <p:nvPr/>
        </p:nvSpPr>
        <p:spPr>
          <a:xfrm>
            <a:off x="1617825" y="342925"/>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g275029ecd76_0_37"/>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
              <a:t>43</a:t>
            </a:fld>
            <a:endParaRPr/>
          </a:p>
        </p:txBody>
      </p:sp>
      <p:sp>
        <p:nvSpPr>
          <p:cNvPr id="462" name="Google Shape;462;g275029ecd76_0_37"/>
          <p:cNvSpPr txBox="1">
            <a:spLocks noGrp="1"/>
          </p:cNvSpPr>
          <p:nvPr>
            <p:ph type="ctrTitle" idx="4294967295"/>
          </p:nvPr>
        </p:nvSpPr>
        <p:spPr>
          <a:xfrm>
            <a:off x="2024975" y="342925"/>
            <a:ext cx="5283300" cy="987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Understanding the proper use of UI (cont.)</a:t>
            </a:r>
            <a:endParaRPr sz="3000" b="1" i="0" u="none" strike="noStrike" cap="none">
              <a:solidFill>
                <a:srgbClr val="198754"/>
              </a:solidFill>
              <a:latin typeface="Roboto Slab"/>
              <a:ea typeface="Roboto Slab"/>
              <a:cs typeface="Roboto Slab"/>
              <a:sym typeface="Roboto Slab"/>
            </a:endParaRPr>
          </a:p>
        </p:txBody>
      </p:sp>
      <p:sp>
        <p:nvSpPr>
          <p:cNvPr id="463" name="Google Shape;463;g275029ecd76_0_37"/>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g275029ecd76_0_37"/>
          <p:cNvSpPr txBox="1"/>
          <p:nvPr/>
        </p:nvSpPr>
        <p:spPr>
          <a:xfrm>
            <a:off x="566100" y="1345200"/>
            <a:ext cx="7337700" cy="7143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0" i="0" u="none" strike="noStrike" cap="none">
                <a:solidFill>
                  <a:srgbClr val="000000"/>
                </a:solidFill>
                <a:latin typeface="Merriweather"/>
                <a:ea typeface="Merriweather"/>
                <a:cs typeface="Merriweather"/>
                <a:sym typeface="Merriweather"/>
              </a:rPr>
              <a:t>The person is able to quickly and easily share the weather conditions and forecast with others using the “</a:t>
            </a:r>
            <a:r>
              <a:rPr lang="en" sz="1600" b="1" i="0" u="none" strike="noStrike" cap="none">
                <a:solidFill>
                  <a:srgbClr val="000000"/>
                </a:solidFill>
                <a:latin typeface="Merriweather"/>
                <a:ea typeface="Merriweather"/>
                <a:cs typeface="Merriweather"/>
                <a:sym typeface="Merriweather"/>
              </a:rPr>
              <a:t>Share</a:t>
            </a:r>
            <a:r>
              <a:rPr lang="en" sz="1600" b="0" i="0" u="none" strike="noStrike" cap="none">
                <a:solidFill>
                  <a:srgbClr val="000000"/>
                </a:solidFill>
                <a:latin typeface="Merriweather"/>
                <a:ea typeface="Merriweather"/>
                <a:cs typeface="Merriweather"/>
                <a:sym typeface="Merriweather"/>
              </a:rPr>
              <a:t>” option.</a:t>
            </a:r>
            <a:endParaRPr sz="1600" b="0" i="0" u="none" strike="noStrike" cap="none">
              <a:solidFill>
                <a:srgbClr val="000000"/>
              </a:solidFill>
              <a:latin typeface="Merriweather"/>
              <a:ea typeface="Merriweather"/>
              <a:cs typeface="Merriweather"/>
              <a:sym typeface="Merriweather"/>
            </a:endParaRPr>
          </a:p>
        </p:txBody>
      </p:sp>
      <p:pic>
        <p:nvPicPr>
          <p:cNvPr id="465" name="Google Shape;465;g275029ecd76_0_37"/>
          <p:cNvPicPr preferRelativeResize="0"/>
          <p:nvPr/>
        </p:nvPicPr>
        <p:blipFill rotWithShape="1">
          <a:blip r:embed="rId4">
            <a:alphaModFix/>
          </a:blip>
          <a:srcRect/>
          <a:stretch/>
        </p:blipFill>
        <p:spPr>
          <a:xfrm>
            <a:off x="6178400" y="2094675"/>
            <a:ext cx="2884525" cy="2884525"/>
          </a:xfrm>
          <a:prstGeom prst="rect">
            <a:avLst/>
          </a:prstGeom>
          <a:noFill/>
          <a:ln>
            <a:noFill/>
          </a:ln>
        </p:spPr>
      </p:pic>
      <p:sp>
        <p:nvSpPr>
          <p:cNvPr id="466" name="Google Shape;466;g275029ecd76_0_37"/>
          <p:cNvSpPr txBox="1"/>
          <p:nvPr/>
        </p:nvSpPr>
        <p:spPr>
          <a:xfrm>
            <a:off x="695050" y="2274588"/>
            <a:ext cx="5283300" cy="1847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1000"/>
              </a:spcAft>
              <a:buClr>
                <a:srgbClr val="000000"/>
              </a:buClr>
              <a:buSzPts val="1600"/>
              <a:buFont typeface="Arial"/>
              <a:buNone/>
            </a:pPr>
            <a:r>
              <a:rPr lang="en" sz="1600" b="0" i="0" u="none" strike="noStrike" cap="none">
                <a:solidFill>
                  <a:srgbClr val="000000"/>
                </a:solidFill>
                <a:latin typeface="Merriweather"/>
                <a:ea typeface="Merriweather"/>
                <a:cs typeface="Merriweather"/>
                <a:sym typeface="Merriweather"/>
              </a:rPr>
              <a:t>In this scenario, the proper use of the UI has allowed the person to quickly and easily access the information they need and complete their tasks with minimal effort. The UI is visually appealing and easy to understand, providing an enjoyable and efficient experience for the user.</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g275029ecd76_0_47"/>
          <p:cNvSpPr/>
          <p:nvPr/>
        </p:nvSpPr>
        <p:spPr>
          <a:xfrm>
            <a:off x="1617825" y="342925"/>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g275029ecd76_0_47"/>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
              <a:t>44</a:t>
            </a:fld>
            <a:endParaRPr/>
          </a:p>
        </p:txBody>
      </p:sp>
      <p:sp>
        <p:nvSpPr>
          <p:cNvPr id="473" name="Google Shape;473;g275029ecd76_0_47"/>
          <p:cNvSpPr txBox="1">
            <a:spLocks noGrp="1"/>
          </p:cNvSpPr>
          <p:nvPr>
            <p:ph type="ctrTitle" idx="4294967295"/>
          </p:nvPr>
        </p:nvSpPr>
        <p:spPr>
          <a:xfrm>
            <a:off x="2311350" y="259950"/>
            <a:ext cx="45213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UI</a:t>
            </a:r>
            <a:endParaRPr sz="3000" b="1" i="0" u="none" strike="noStrike" cap="none">
              <a:solidFill>
                <a:srgbClr val="198754"/>
              </a:solidFill>
              <a:latin typeface="Roboto Slab"/>
              <a:ea typeface="Roboto Slab"/>
              <a:cs typeface="Roboto Slab"/>
              <a:sym typeface="Roboto Slab"/>
            </a:endParaRPr>
          </a:p>
        </p:txBody>
      </p:sp>
      <p:sp>
        <p:nvSpPr>
          <p:cNvPr id="474" name="Google Shape;474;g275029ecd76_0_47"/>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g275029ecd76_0_47"/>
          <p:cNvSpPr txBox="1"/>
          <p:nvPr/>
        </p:nvSpPr>
        <p:spPr>
          <a:xfrm>
            <a:off x="933600" y="1022550"/>
            <a:ext cx="7276800" cy="29532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User-Friendliness</a:t>
            </a:r>
            <a:r>
              <a:rPr lang="en" sz="1600" b="0" i="0" u="none" strike="noStrike" cap="none">
                <a:solidFill>
                  <a:srgbClr val="000000"/>
                </a:solidFill>
                <a:latin typeface="Merriweather"/>
                <a:ea typeface="Merriweather"/>
                <a:cs typeface="Merriweather"/>
                <a:sym typeface="Merriweather"/>
              </a:rPr>
              <a:t>: A well-designed UI makes it easier for users to interact with a device, reducing the learning curve and increasing efficiency.</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Visual Feedback</a:t>
            </a:r>
            <a:r>
              <a:rPr lang="en" sz="1600" b="0" i="0" u="none" strike="noStrike" cap="none">
                <a:solidFill>
                  <a:srgbClr val="000000"/>
                </a:solidFill>
                <a:latin typeface="Merriweather"/>
                <a:ea typeface="Merriweather"/>
                <a:cs typeface="Merriweather"/>
                <a:sym typeface="Merriweather"/>
              </a:rPr>
              <a:t>: UI provides visual feedback to the user, making it easier to understand the state of a device and the results of actions taken.</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Improved User Experience</a:t>
            </a:r>
            <a:r>
              <a:rPr lang="en" sz="1600" b="0" i="0" u="none" strike="noStrike" cap="none">
                <a:solidFill>
                  <a:srgbClr val="000000"/>
                </a:solidFill>
                <a:latin typeface="Merriweather"/>
                <a:ea typeface="Merriweather"/>
                <a:cs typeface="Merriweather"/>
                <a:sym typeface="Merriweather"/>
              </a:rPr>
              <a:t>: A well-designed UI can greatly improve the overall user experience, making it more enjoyable and satisfying to use a device.</a:t>
            </a:r>
            <a:endParaRPr sz="16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9"/>
        <p:cNvGrpSpPr/>
        <p:nvPr/>
      </p:nvGrpSpPr>
      <p:grpSpPr>
        <a:xfrm>
          <a:off x="0" y="0"/>
          <a:ext cx="0" cy="0"/>
          <a:chOff x="0" y="0"/>
          <a:chExt cx="0" cy="0"/>
        </a:xfrm>
      </p:grpSpPr>
      <p:sp>
        <p:nvSpPr>
          <p:cNvPr id="480" name="Google Shape;480;g275029ecd76_0_55"/>
          <p:cNvSpPr/>
          <p:nvPr/>
        </p:nvSpPr>
        <p:spPr>
          <a:xfrm>
            <a:off x="1617825" y="342925"/>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g275029ecd76_0_55"/>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
              <a:t>45</a:t>
            </a:fld>
            <a:endParaRPr/>
          </a:p>
        </p:txBody>
      </p:sp>
      <p:sp>
        <p:nvSpPr>
          <p:cNvPr id="482" name="Google Shape;482;g275029ecd76_0_55"/>
          <p:cNvSpPr txBox="1">
            <a:spLocks noGrp="1"/>
          </p:cNvSpPr>
          <p:nvPr>
            <p:ph type="ctrTitle" idx="4294967295"/>
          </p:nvPr>
        </p:nvSpPr>
        <p:spPr>
          <a:xfrm>
            <a:off x="1617825" y="259950"/>
            <a:ext cx="52149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UI (cont.)</a:t>
            </a:r>
            <a:endParaRPr sz="3000" b="1" i="0" u="none" strike="noStrike" cap="none">
              <a:solidFill>
                <a:srgbClr val="198754"/>
              </a:solidFill>
              <a:latin typeface="Roboto Slab"/>
              <a:ea typeface="Roboto Slab"/>
              <a:cs typeface="Roboto Slab"/>
              <a:sym typeface="Roboto Slab"/>
            </a:endParaRPr>
          </a:p>
        </p:txBody>
      </p:sp>
      <p:sp>
        <p:nvSpPr>
          <p:cNvPr id="483" name="Google Shape;483;g275029ecd76_0_55"/>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g275029ecd76_0_55"/>
          <p:cNvSpPr txBox="1"/>
          <p:nvPr/>
        </p:nvSpPr>
        <p:spPr>
          <a:xfrm>
            <a:off x="933600" y="1026625"/>
            <a:ext cx="7276800" cy="19752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Increased Productivity</a:t>
            </a:r>
            <a:r>
              <a:rPr lang="en" sz="1600" b="0" i="0" u="none" strike="noStrike" cap="none">
                <a:solidFill>
                  <a:srgbClr val="000000"/>
                </a:solidFill>
                <a:latin typeface="Merriweather"/>
                <a:ea typeface="Merriweather"/>
                <a:cs typeface="Merriweather"/>
                <a:sym typeface="Merriweather"/>
              </a:rPr>
              <a:t>: A UI that is designed to be efficient and intuitive can increase productivity by reducing the time and effort required to complete tasks.</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Accessibility</a:t>
            </a:r>
            <a:r>
              <a:rPr lang="en" sz="1600" b="0" i="0" u="none" strike="noStrike" cap="none">
                <a:solidFill>
                  <a:srgbClr val="000000"/>
                </a:solidFill>
                <a:latin typeface="Merriweather"/>
                <a:ea typeface="Merriweather"/>
                <a:cs typeface="Merriweather"/>
                <a:sym typeface="Merriweather"/>
              </a:rPr>
              <a:t>: UI can be designed to be accessible to users with disabilities, making it possible for a wider range of people to use and benefit from a device.</a:t>
            </a:r>
            <a:endParaRPr sz="16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8"/>
        <p:cNvGrpSpPr/>
        <p:nvPr/>
      </p:nvGrpSpPr>
      <p:grpSpPr>
        <a:xfrm>
          <a:off x="0" y="0"/>
          <a:ext cx="0" cy="0"/>
          <a:chOff x="0" y="0"/>
          <a:chExt cx="0" cy="0"/>
        </a:xfrm>
      </p:grpSpPr>
      <p:sp>
        <p:nvSpPr>
          <p:cNvPr id="489" name="Google Shape;489;g275029ecd76_0_63"/>
          <p:cNvSpPr/>
          <p:nvPr/>
        </p:nvSpPr>
        <p:spPr>
          <a:xfrm>
            <a:off x="1617825" y="342925"/>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g275029ecd76_0_63"/>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
              <a:t>46</a:t>
            </a:fld>
            <a:endParaRPr/>
          </a:p>
        </p:txBody>
      </p:sp>
      <p:sp>
        <p:nvSpPr>
          <p:cNvPr id="491" name="Google Shape;491;g275029ecd76_0_63"/>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275029ecd76_0_63"/>
          <p:cNvSpPr txBox="1">
            <a:spLocks noGrp="1"/>
          </p:cNvSpPr>
          <p:nvPr>
            <p:ph type="ctrTitle" idx="4294967295"/>
          </p:nvPr>
        </p:nvSpPr>
        <p:spPr>
          <a:xfrm>
            <a:off x="2311350" y="259950"/>
            <a:ext cx="45213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Disadvantages of UI</a:t>
            </a:r>
            <a:endParaRPr sz="3000" b="1" i="0" u="none" strike="noStrike" cap="none">
              <a:solidFill>
                <a:srgbClr val="198754"/>
              </a:solidFill>
              <a:latin typeface="Roboto Slab"/>
              <a:ea typeface="Roboto Slab"/>
              <a:cs typeface="Roboto Slab"/>
              <a:sym typeface="Roboto Slab"/>
            </a:endParaRPr>
          </a:p>
        </p:txBody>
      </p:sp>
      <p:sp>
        <p:nvSpPr>
          <p:cNvPr id="493" name="Google Shape;493;g275029ecd76_0_63"/>
          <p:cNvSpPr txBox="1"/>
          <p:nvPr/>
        </p:nvSpPr>
        <p:spPr>
          <a:xfrm>
            <a:off x="832425" y="1059900"/>
            <a:ext cx="7331700" cy="26700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Complexity</a:t>
            </a:r>
            <a:r>
              <a:rPr lang="en" sz="1600" b="0" i="0" u="none" strike="noStrike" cap="none">
                <a:solidFill>
                  <a:srgbClr val="000000"/>
                </a:solidFill>
                <a:latin typeface="Merriweather"/>
                <a:ea typeface="Merriweather"/>
                <a:cs typeface="Merriweather"/>
                <a:sym typeface="Merriweather"/>
              </a:rPr>
              <a:t>: A UI that is overly complex and difficult to use can reduce efficiency and increase frustration for users.</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Limitations</a:t>
            </a:r>
            <a:r>
              <a:rPr lang="en" sz="1600" b="0" i="0" u="none" strike="noStrike" cap="none">
                <a:solidFill>
                  <a:srgbClr val="000000"/>
                </a:solidFill>
                <a:latin typeface="Merriweather"/>
                <a:ea typeface="Merriweather"/>
                <a:cs typeface="Merriweather"/>
                <a:sym typeface="Merriweather"/>
              </a:rPr>
              <a:t>: UI can be limited by the underlying technology, making it difficult to provide a seamless and consistent experience across different devices and platforms.</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Resource Requirements</a:t>
            </a:r>
            <a:r>
              <a:rPr lang="en" sz="1600" b="0" i="0" u="none" strike="noStrike" cap="none">
                <a:solidFill>
                  <a:srgbClr val="000000"/>
                </a:solidFill>
                <a:latin typeface="Merriweather"/>
                <a:ea typeface="Merriweather"/>
                <a:cs typeface="Merriweather"/>
                <a:sym typeface="Merriweather"/>
              </a:rPr>
              <a:t>: UI can be resource-intensive, requiring significant processing power and memory to function smoothly and efficiently.</a:t>
            </a:r>
            <a:endParaRPr sz="16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7"/>
        <p:cNvGrpSpPr/>
        <p:nvPr/>
      </p:nvGrpSpPr>
      <p:grpSpPr>
        <a:xfrm>
          <a:off x="0" y="0"/>
          <a:ext cx="0" cy="0"/>
          <a:chOff x="0" y="0"/>
          <a:chExt cx="0" cy="0"/>
        </a:xfrm>
      </p:grpSpPr>
      <p:sp>
        <p:nvSpPr>
          <p:cNvPr id="498" name="Google Shape;498;g275029ecd76_0_71"/>
          <p:cNvSpPr/>
          <p:nvPr/>
        </p:nvSpPr>
        <p:spPr>
          <a:xfrm>
            <a:off x="1617825" y="342925"/>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g275029ecd76_0_71"/>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300"/>
              <a:buFont typeface="Arial"/>
              <a:buNone/>
            </a:pPr>
            <a:fld id="{00000000-1234-1234-1234-123412341234}" type="slidenum">
              <a:rPr lang="en"/>
              <a:t>47</a:t>
            </a:fld>
            <a:endParaRPr/>
          </a:p>
        </p:txBody>
      </p:sp>
      <p:sp>
        <p:nvSpPr>
          <p:cNvPr id="500" name="Google Shape;500;g275029ecd76_0_71"/>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g275029ecd76_0_71"/>
          <p:cNvSpPr txBox="1">
            <a:spLocks noGrp="1"/>
          </p:cNvSpPr>
          <p:nvPr>
            <p:ph type="ctrTitle" idx="4294967295"/>
          </p:nvPr>
        </p:nvSpPr>
        <p:spPr>
          <a:xfrm>
            <a:off x="2104400" y="296575"/>
            <a:ext cx="5074200" cy="613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Disadvantages of UI (cont.)</a:t>
            </a:r>
            <a:endParaRPr sz="3000" b="1" i="0" u="none" strike="noStrike" cap="none">
              <a:solidFill>
                <a:srgbClr val="198754"/>
              </a:solidFill>
              <a:latin typeface="Roboto Slab"/>
              <a:ea typeface="Roboto Slab"/>
              <a:cs typeface="Roboto Slab"/>
              <a:sym typeface="Roboto Slab"/>
            </a:endParaRPr>
          </a:p>
        </p:txBody>
      </p:sp>
      <p:sp>
        <p:nvSpPr>
          <p:cNvPr id="502" name="Google Shape;502;g275029ecd76_0_71"/>
          <p:cNvSpPr txBox="1"/>
          <p:nvPr/>
        </p:nvSpPr>
        <p:spPr>
          <a:xfrm>
            <a:off x="810475" y="1033650"/>
            <a:ext cx="7331700" cy="16920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Dependence on Graphics</a:t>
            </a:r>
            <a:r>
              <a:rPr lang="en" sz="1600" b="0" i="0" u="none" strike="noStrike" cap="none">
                <a:solidFill>
                  <a:srgbClr val="000000"/>
                </a:solidFill>
                <a:latin typeface="Merriweather"/>
                <a:ea typeface="Merriweather"/>
                <a:cs typeface="Merriweather"/>
                <a:sym typeface="Merriweather"/>
              </a:rPr>
              <a:t>: UI that relies heavily on graphics and visual elements can be difficult to use on devices with limited graphical capabilities.</a:t>
            </a:r>
            <a:endParaRPr sz="1600" b="0" i="0" u="none" strike="noStrike" cap="none">
              <a:solidFill>
                <a:srgbClr val="000000"/>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000000"/>
              </a:buClr>
              <a:buSzPts val="1600"/>
              <a:buFont typeface="Merriweather"/>
              <a:buChar char="●"/>
            </a:pPr>
            <a:r>
              <a:rPr lang="en" sz="1600" b="1" i="0" u="none" strike="noStrike" cap="none">
                <a:solidFill>
                  <a:srgbClr val="000000"/>
                </a:solidFill>
                <a:latin typeface="Merriweather"/>
                <a:ea typeface="Merriweather"/>
                <a:cs typeface="Merriweather"/>
                <a:sym typeface="Merriweather"/>
              </a:rPr>
              <a:t>Cost</a:t>
            </a:r>
            <a:r>
              <a:rPr lang="en" sz="1600" b="0" i="0" u="none" strike="noStrike" cap="none">
                <a:solidFill>
                  <a:srgbClr val="000000"/>
                </a:solidFill>
                <a:latin typeface="Merriweather"/>
                <a:ea typeface="Merriweather"/>
                <a:cs typeface="Merriweather"/>
                <a:sym typeface="Merriweather"/>
              </a:rPr>
              <a:t>: Developing and maintaining a high-quality UI can be expensive, requiring specialized skills and resources.</a:t>
            </a:r>
            <a:endParaRPr sz="1600" b="0" i="0" u="none" strike="noStrike" cap="none">
              <a:solidFill>
                <a:srgbClr val="000000"/>
              </a:solidFill>
              <a:latin typeface="Merriweather"/>
              <a:ea typeface="Merriweather"/>
              <a:cs typeface="Merriweather"/>
              <a:sym typeface="Merriweath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9"/>
          <p:cNvSpPr txBox="1">
            <a:spLocks noGrp="1"/>
          </p:cNvSpPr>
          <p:nvPr>
            <p:ph type="ctrTitle" idx="4294967295"/>
          </p:nvPr>
        </p:nvSpPr>
        <p:spPr>
          <a:xfrm>
            <a:off x="1097900" y="1111225"/>
            <a:ext cx="52305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4300" b="1" i="0" u="none" strike="noStrike" cap="none">
                <a:solidFill>
                  <a:srgbClr val="198754"/>
                </a:solidFill>
                <a:latin typeface="Roboto Slab"/>
                <a:ea typeface="Roboto Slab"/>
                <a:cs typeface="Roboto Slab"/>
                <a:sym typeface="Roboto Slab"/>
              </a:rPr>
              <a:t>Let’s do some exercises!</a:t>
            </a:r>
            <a:endParaRPr sz="4300" b="1" i="0" u="none" strike="noStrike" cap="none">
              <a:solidFill>
                <a:srgbClr val="198754"/>
              </a:solidFill>
              <a:latin typeface="Roboto Slab"/>
              <a:ea typeface="Roboto Slab"/>
              <a:cs typeface="Roboto Slab"/>
              <a:sym typeface="Roboto Slab"/>
            </a:endParaRPr>
          </a:p>
        </p:txBody>
      </p:sp>
      <p:sp>
        <p:nvSpPr>
          <p:cNvPr id="508" name="Google Shape;508;p39"/>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solidFill>
                  <a:srgbClr val="198754"/>
                </a:solidFill>
              </a:rPr>
              <a:t>48</a:t>
            </a:fld>
            <a:endParaRPr>
              <a:solidFill>
                <a:srgbClr val="198754"/>
              </a:solidFill>
            </a:endParaRPr>
          </a:p>
        </p:txBody>
      </p:sp>
      <p:pic>
        <p:nvPicPr>
          <p:cNvPr id="509" name="Google Shape;509;p39"/>
          <p:cNvPicPr preferRelativeResize="0"/>
          <p:nvPr/>
        </p:nvPicPr>
        <p:blipFill rotWithShape="1">
          <a:blip r:embed="rId3">
            <a:alphaModFix/>
          </a:blip>
          <a:srcRect/>
          <a:stretch/>
        </p:blipFill>
        <p:spPr>
          <a:xfrm>
            <a:off x="4994700" y="1647275"/>
            <a:ext cx="2920650" cy="2920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3"/>
        <p:cNvGrpSpPr/>
        <p:nvPr/>
      </p:nvGrpSpPr>
      <p:grpSpPr>
        <a:xfrm>
          <a:off x="0" y="0"/>
          <a:ext cx="0" cy="0"/>
          <a:chOff x="0" y="0"/>
          <a:chExt cx="0" cy="0"/>
        </a:xfrm>
      </p:grpSpPr>
      <p:sp>
        <p:nvSpPr>
          <p:cNvPr id="514" name="Google Shape;514;p40"/>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40"/>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49</a:t>
            </a:fld>
            <a:endParaRPr/>
          </a:p>
        </p:txBody>
      </p:sp>
      <p:sp>
        <p:nvSpPr>
          <p:cNvPr id="516" name="Google Shape;516;p40"/>
          <p:cNvSpPr txBox="1">
            <a:spLocks noGrp="1"/>
          </p:cNvSpPr>
          <p:nvPr>
            <p:ph type="ctrTitle" idx="4294967295"/>
          </p:nvPr>
        </p:nvSpPr>
        <p:spPr>
          <a:xfrm>
            <a:off x="3414025" y="295400"/>
            <a:ext cx="3134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Exercises</a:t>
            </a:r>
            <a:endParaRPr sz="3000" b="1" i="0" u="none" strike="noStrike" cap="none">
              <a:solidFill>
                <a:srgbClr val="198754"/>
              </a:solidFill>
              <a:latin typeface="Roboto Slab"/>
              <a:ea typeface="Roboto Slab"/>
              <a:cs typeface="Roboto Slab"/>
              <a:sym typeface="Roboto Slab"/>
            </a:endParaRPr>
          </a:p>
        </p:txBody>
      </p:sp>
      <p:sp>
        <p:nvSpPr>
          <p:cNvPr id="517" name="Google Shape;517;p40"/>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40"/>
          <p:cNvSpPr txBox="1"/>
          <p:nvPr/>
        </p:nvSpPr>
        <p:spPr>
          <a:xfrm>
            <a:off x="537471" y="674197"/>
            <a:ext cx="7706089" cy="4029278"/>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2900"/>
              </a:spcBef>
              <a:spcAft>
                <a:spcPts val="0"/>
              </a:spcAft>
              <a:buClr>
                <a:srgbClr val="374151"/>
              </a:buClr>
              <a:buSzPts val="1600"/>
              <a:buFont typeface="Merriweather"/>
              <a:buAutoNum type="arabicPeriod"/>
            </a:pPr>
            <a:r>
              <a:rPr lang="en" sz="1600" b="0" i="0" u="none" strike="noStrike" cap="none">
                <a:solidFill>
                  <a:srgbClr val="374151"/>
                </a:solidFill>
                <a:latin typeface="Merriweather"/>
                <a:ea typeface="Merriweather"/>
                <a:cs typeface="Merriweather"/>
                <a:sym typeface="Merriweather"/>
              </a:rPr>
              <a:t>Create a table comparing the features and specifications of Windows and macOS.</a:t>
            </a:r>
            <a:endParaRPr sz="1600" b="0" i="0" u="none" strike="noStrike" cap="none">
              <a:solidFill>
                <a:srgbClr val="37415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rgbClr val="374151"/>
              </a:buClr>
              <a:buSzPts val="1600"/>
              <a:buFont typeface="Merriweather"/>
              <a:buAutoNum type="arabicPeriod"/>
            </a:pPr>
            <a:r>
              <a:rPr lang="en" sz="1600" b="0" i="0" u="none" strike="noStrike" cap="none">
                <a:solidFill>
                  <a:srgbClr val="374151"/>
                </a:solidFill>
                <a:latin typeface="Merriweather"/>
                <a:ea typeface="Merriweather"/>
                <a:cs typeface="Merriweather"/>
                <a:sym typeface="Merriweather"/>
              </a:rPr>
              <a:t>Write the differences between iOS and Android OS</a:t>
            </a:r>
            <a:endParaRPr sz="1600" b="0" i="0" u="none" strike="noStrike" cap="none">
              <a:solidFill>
                <a:srgbClr val="37415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rgbClr val="374151"/>
              </a:buClr>
              <a:buSzPts val="1600"/>
              <a:buFont typeface="Merriweather"/>
              <a:buAutoNum type="arabicPeriod"/>
            </a:pPr>
            <a:r>
              <a:rPr lang="en" sz="1600" b="0" i="0" u="none" strike="noStrike" cap="none">
                <a:solidFill>
                  <a:srgbClr val="374151"/>
                </a:solidFill>
                <a:latin typeface="Merriweather"/>
                <a:ea typeface="Merriweather"/>
                <a:cs typeface="Merriweather"/>
                <a:sym typeface="Merriweather"/>
              </a:rPr>
              <a:t>Write a paragraph comparing the user interface and user experience of iOS and Android.</a:t>
            </a:r>
            <a:endParaRPr sz="1600" b="0" i="0" u="none" strike="noStrike" cap="none">
              <a:solidFill>
                <a:srgbClr val="37415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rgbClr val="374151"/>
              </a:buClr>
              <a:buSzPts val="1600"/>
              <a:buFont typeface="Merriweather"/>
              <a:buAutoNum type="arabicPeriod"/>
            </a:pPr>
            <a:r>
              <a:rPr lang="en" sz="1600" b="0" i="0" u="none" strike="noStrike" cap="none">
                <a:solidFill>
                  <a:srgbClr val="374151"/>
                </a:solidFill>
                <a:latin typeface="Merriweather"/>
                <a:ea typeface="Merriweather"/>
                <a:cs typeface="Merriweather"/>
                <a:sym typeface="Merriweather"/>
              </a:rPr>
              <a:t>Write a report comparing the App Store and Google Play Store and the types of apps available on both stores</a:t>
            </a:r>
            <a:endParaRPr sz="1600" b="0" i="0" u="none" strike="noStrike" cap="none">
              <a:solidFill>
                <a:srgbClr val="37415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AutoNum type="arabicPeriod"/>
            </a:pPr>
            <a:r>
              <a:rPr lang="en" sz="1600" b="0" i="0" u="none" strike="noStrike" cap="none">
                <a:solidFill>
                  <a:schemeClr val="dk1"/>
                </a:solidFill>
                <a:latin typeface="Merriweather"/>
                <a:ea typeface="Merriweather"/>
                <a:cs typeface="Merriweather"/>
                <a:sym typeface="Merriweather"/>
              </a:rPr>
              <a:t>Write a comparison essay on the compatibility and integration of different operating systems with other devices and software, such as smartphones, smartwatches, and cloud services.</a:t>
            </a:r>
            <a:endParaRPr sz="1600" b="0" i="0" u="none" strike="noStrike" cap="none">
              <a:solidFill>
                <a:srgbClr val="374151"/>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5"/>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5</a:t>
            </a:fld>
            <a:endParaRPr/>
          </a:p>
        </p:txBody>
      </p:sp>
      <p:sp>
        <p:nvSpPr>
          <p:cNvPr id="107" name="Google Shape;107;p5"/>
          <p:cNvSpPr txBox="1">
            <a:spLocks noGrp="1"/>
          </p:cNvSpPr>
          <p:nvPr>
            <p:ph type="ctrTitle" idx="4294967295"/>
          </p:nvPr>
        </p:nvSpPr>
        <p:spPr>
          <a:xfrm>
            <a:off x="2950650" y="511150"/>
            <a:ext cx="3134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500" b="1" i="0" u="none" strike="noStrike" cap="none">
                <a:solidFill>
                  <a:srgbClr val="198754"/>
                </a:solidFill>
                <a:latin typeface="Roboto Slab"/>
                <a:ea typeface="Roboto Slab"/>
                <a:cs typeface="Roboto Slab"/>
                <a:sym typeface="Roboto Slab"/>
              </a:rPr>
              <a:t>Windows OS</a:t>
            </a:r>
            <a:endParaRPr sz="3500" b="1" i="0" u="none" strike="noStrike" cap="none">
              <a:solidFill>
                <a:srgbClr val="198754"/>
              </a:solidFill>
              <a:latin typeface="Roboto Slab"/>
              <a:ea typeface="Roboto Slab"/>
              <a:cs typeface="Roboto Slab"/>
              <a:sym typeface="Roboto Slab"/>
            </a:endParaRPr>
          </a:p>
        </p:txBody>
      </p:sp>
      <p:sp>
        <p:nvSpPr>
          <p:cNvPr id="108" name="Google Shape;108;p5"/>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
          <p:cNvSpPr txBox="1"/>
          <p:nvPr/>
        </p:nvSpPr>
        <p:spPr>
          <a:xfrm>
            <a:off x="1181550" y="1272075"/>
            <a:ext cx="6672600" cy="1431131"/>
          </a:xfrm>
          <a:prstGeom prst="rect">
            <a:avLst/>
          </a:prstGeom>
          <a:noFill/>
          <a:ln>
            <a:noFill/>
          </a:ln>
        </p:spPr>
        <p:txBody>
          <a:bodyPr spcFirstLastPara="1" wrap="square" lIns="91425" tIns="91425" rIns="91425" bIns="91425" anchor="t" anchorCtr="0">
            <a:spAutoFit/>
          </a:bodyPr>
          <a:lstStyle/>
          <a:p>
            <a:pPr marL="457200" marR="0" lvl="0" indent="-342900" algn="l" rtl="0">
              <a:lnSpc>
                <a:spcPct val="150000"/>
              </a:lnSpc>
              <a:spcBef>
                <a:spcPts val="0"/>
              </a:spcBef>
              <a:spcAft>
                <a:spcPts val="0"/>
              </a:spcAft>
              <a:buClr>
                <a:srgbClr val="000000"/>
              </a:buClr>
              <a:buSzPts val="1800"/>
              <a:buFont typeface="Merriweather"/>
              <a:buChar char="●"/>
            </a:pPr>
            <a:r>
              <a:rPr lang="en" sz="1800" b="0" i="0" u="none" strike="noStrike" cap="none">
                <a:solidFill>
                  <a:srgbClr val="000000"/>
                </a:solidFill>
                <a:latin typeface="Merriweather"/>
                <a:ea typeface="Merriweather"/>
                <a:cs typeface="Merriweather"/>
                <a:sym typeface="Merriweather"/>
              </a:rPr>
              <a:t>Designed by </a:t>
            </a:r>
            <a:r>
              <a:rPr lang="en" sz="1800" b="1" i="0" u="none" strike="noStrike" cap="none">
                <a:solidFill>
                  <a:srgbClr val="000000"/>
                </a:solidFill>
                <a:latin typeface="Merriweather"/>
                <a:ea typeface="Merriweather"/>
                <a:cs typeface="Merriweather"/>
                <a:sym typeface="Merriweather"/>
              </a:rPr>
              <a:t>Microsoft</a:t>
            </a:r>
            <a:endParaRPr sz="1800" b="1" i="0" u="none" strike="noStrike" cap="none">
              <a:solidFill>
                <a:srgbClr val="000000"/>
              </a:solidFill>
              <a:latin typeface="Merriweather"/>
              <a:ea typeface="Merriweather"/>
              <a:cs typeface="Merriweather"/>
              <a:sym typeface="Merriweather"/>
            </a:endParaRPr>
          </a:p>
          <a:p>
            <a:pPr marL="457200" marR="0" lvl="0" indent="-342900" algn="l" rtl="0">
              <a:lnSpc>
                <a:spcPct val="150000"/>
              </a:lnSpc>
              <a:spcBef>
                <a:spcPts val="0"/>
              </a:spcBef>
              <a:spcAft>
                <a:spcPts val="0"/>
              </a:spcAft>
              <a:buClr>
                <a:srgbClr val="000000"/>
              </a:buClr>
              <a:buSzPts val="1800"/>
              <a:buFont typeface="Merriweather"/>
              <a:buChar char="●"/>
            </a:pPr>
            <a:r>
              <a:rPr lang="en" sz="1800" b="0" i="0" u="none" strike="noStrike" cap="none">
                <a:solidFill>
                  <a:srgbClr val="202124"/>
                </a:solidFill>
                <a:highlight>
                  <a:srgbClr val="FFFFFF"/>
                </a:highlight>
                <a:latin typeface="Merriweather"/>
                <a:ea typeface="Merriweather"/>
                <a:cs typeface="Merriweather"/>
                <a:sym typeface="Merriweather"/>
              </a:rPr>
              <a:t>Developed mostly in C, with some parts in </a:t>
            </a:r>
            <a:r>
              <a:rPr lang="en" sz="1800" b="1" i="0" u="none" strike="noStrike" cap="none">
                <a:solidFill>
                  <a:srgbClr val="202124"/>
                </a:solidFill>
                <a:highlight>
                  <a:srgbClr val="FFFFFF"/>
                </a:highlight>
                <a:latin typeface="Merriweather"/>
                <a:ea typeface="Merriweather"/>
                <a:cs typeface="Merriweather"/>
                <a:sym typeface="Merriweather"/>
              </a:rPr>
              <a:t>assembly language</a:t>
            </a:r>
            <a:r>
              <a:rPr lang="en" sz="1800" b="0" i="0" u="none" strike="noStrike" cap="none">
                <a:solidFill>
                  <a:srgbClr val="202124"/>
                </a:solidFill>
                <a:highlight>
                  <a:srgbClr val="FFFFFF"/>
                </a:highlight>
                <a:latin typeface="Merriweather"/>
                <a:ea typeface="Merriweather"/>
                <a:cs typeface="Merriweather"/>
                <a:sym typeface="Merriweather"/>
              </a:rPr>
              <a:t>.</a:t>
            </a:r>
            <a:endParaRPr sz="1800" b="0" i="0" u="none" strike="noStrike" cap="none">
              <a:solidFill>
                <a:srgbClr val="000000"/>
              </a:solidFill>
              <a:latin typeface="Merriweather"/>
              <a:ea typeface="Merriweather"/>
              <a:cs typeface="Merriweather"/>
              <a:sym typeface="Merriweather"/>
            </a:endParaRPr>
          </a:p>
        </p:txBody>
      </p:sp>
      <p:pic>
        <p:nvPicPr>
          <p:cNvPr id="110" name="Google Shape;110;p5"/>
          <p:cNvPicPr preferRelativeResize="0"/>
          <p:nvPr/>
        </p:nvPicPr>
        <p:blipFill rotWithShape="1">
          <a:blip r:embed="rId4">
            <a:alphaModFix/>
          </a:blip>
          <a:srcRect/>
          <a:stretch/>
        </p:blipFill>
        <p:spPr>
          <a:xfrm>
            <a:off x="2205100" y="3106025"/>
            <a:ext cx="1303500" cy="1303500"/>
          </a:xfrm>
          <a:prstGeom prst="rect">
            <a:avLst/>
          </a:prstGeom>
          <a:noFill/>
          <a:ln>
            <a:noFill/>
          </a:ln>
        </p:spPr>
      </p:pic>
      <p:pic>
        <p:nvPicPr>
          <p:cNvPr id="111" name="Google Shape;111;p5"/>
          <p:cNvPicPr preferRelativeResize="0"/>
          <p:nvPr/>
        </p:nvPicPr>
        <p:blipFill rotWithShape="1">
          <a:blip r:embed="rId5">
            <a:alphaModFix/>
          </a:blip>
          <a:srcRect/>
          <a:stretch/>
        </p:blipFill>
        <p:spPr>
          <a:xfrm>
            <a:off x="5225600" y="2953827"/>
            <a:ext cx="2550748" cy="16078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2"/>
        <p:cNvGrpSpPr/>
        <p:nvPr/>
      </p:nvGrpSpPr>
      <p:grpSpPr>
        <a:xfrm>
          <a:off x="0" y="0"/>
          <a:ext cx="0" cy="0"/>
          <a:chOff x="0" y="0"/>
          <a:chExt cx="0" cy="0"/>
        </a:xfrm>
      </p:grpSpPr>
      <p:sp>
        <p:nvSpPr>
          <p:cNvPr id="523" name="Google Shape;523;p41"/>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1"/>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50</a:t>
            </a:fld>
            <a:endParaRPr/>
          </a:p>
        </p:txBody>
      </p:sp>
      <p:sp>
        <p:nvSpPr>
          <p:cNvPr id="525" name="Google Shape;525;p41"/>
          <p:cNvSpPr txBox="1">
            <a:spLocks noGrp="1"/>
          </p:cNvSpPr>
          <p:nvPr>
            <p:ph type="ctrTitle" idx="4294967295"/>
          </p:nvPr>
        </p:nvSpPr>
        <p:spPr>
          <a:xfrm>
            <a:off x="2876100" y="376500"/>
            <a:ext cx="3695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Exercises (cont.)</a:t>
            </a:r>
            <a:endParaRPr sz="3000" b="1" i="0" u="none" strike="noStrike" cap="none">
              <a:solidFill>
                <a:srgbClr val="198754"/>
              </a:solidFill>
              <a:latin typeface="Roboto Slab"/>
              <a:ea typeface="Roboto Slab"/>
              <a:cs typeface="Roboto Slab"/>
              <a:sym typeface="Roboto Slab"/>
            </a:endParaRPr>
          </a:p>
        </p:txBody>
      </p:sp>
      <p:sp>
        <p:nvSpPr>
          <p:cNvPr id="526" name="Google Shape;526;p41"/>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1"/>
          <p:cNvSpPr txBox="1"/>
          <p:nvPr/>
        </p:nvSpPr>
        <p:spPr>
          <a:xfrm>
            <a:off x="266425" y="1082675"/>
            <a:ext cx="82281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2900"/>
              </a:spcBef>
              <a:spcAft>
                <a:spcPts val="1000"/>
              </a:spcAft>
              <a:buClr>
                <a:srgbClr val="000000"/>
              </a:buClr>
              <a:buSzPts val="1600"/>
              <a:buFont typeface="Arial"/>
              <a:buNone/>
            </a:pPr>
            <a:endParaRPr sz="1600" b="0" i="0" u="none" strike="noStrike" cap="none">
              <a:solidFill>
                <a:schemeClr val="dk1"/>
              </a:solidFill>
              <a:latin typeface="Merriweather"/>
              <a:ea typeface="Merriweather"/>
              <a:cs typeface="Merriweather"/>
              <a:sym typeface="Merriweather"/>
            </a:endParaRPr>
          </a:p>
        </p:txBody>
      </p:sp>
      <p:sp>
        <p:nvSpPr>
          <p:cNvPr id="528" name="Google Shape;528;p41"/>
          <p:cNvSpPr txBox="1"/>
          <p:nvPr/>
        </p:nvSpPr>
        <p:spPr>
          <a:xfrm>
            <a:off x="649475" y="1082675"/>
            <a:ext cx="7845050" cy="340090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6. Write an essay comparing the ease of use and accessibility features of two operating systems, such as Linux and Chrome OS.</a:t>
            </a:r>
            <a:endParaRPr sz="1600" b="0" i="0" u="none" strike="noStrike" cap="none">
              <a:solidFill>
                <a:schemeClr val="dk1"/>
              </a:solidFill>
              <a:latin typeface="Merriweather"/>
              <a:ea typeface="Merriweather"/>
              <a:cs typeface="Merriweather"/>
              <a:sym typeface="Merriweather"/>
            </a:endParaRPr>
          </a:p>
          <a:p>
            <a:pPr marL="0" marR="0" lvl="0" indent="0" algn="just" rtl="0">
              <a:lnSpc>
                <a:spcPct val="115000"/>
              </a:lnSpc>
              <a:spcBef>
                <a:spcPts val="1000"/>
              </a:spcBef>
              <a:spcAft>
                <a:spcPts val="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7. A small business owner is looking to upgrade the company's computers. They are considering switching from Windows to mac OS. Create a chart comparing the features of Windows and macOS that would be relevant to the small business owner, such as security, cost, and productivity tools.</a:t>
            </a:r>
            <a:endParaRPr sz="1600" b="0" i="0" u="none" strike="noStrike" cap="none">
              <a:solidFill>
                <a:schemeClr val="dk1"/>
              </a:solidFill>
              <a:latin typeface="Merriweather"/>
              <a:ea typeface="Merriweather"/>
              <a:cs typeface="Merriweather"/>
              <a:sym typeface="Merriweather"/>
            </a:endParaRPr>
          </a:p>
          <a:p>
            <a:pPr marL="0" marR="0" lvl="0" indent="0" algn="just" rtl="0">
              <a:lnSpc>
                <a:spcPct val="115000"/>
              </a:lnSpc>
              <a:spcBef>
                <a:spcPts val="1000"/>
              </a:spcBef>
              <a:spcAft>
                <a:spcPts val="100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8. A college student is deciding between buying a MacBook or a Windows laptop. Write a comparison essay on the features of these two operating systems that would be important to a college student, such as battery life, app availability, and ease of use.</a:t>
            </a:r>
            <a:endParaRPr sz="1600" b="0" i="0" u="none" strike="noStrike" cap="none">
              <a:solidFill>
                <a:srgbClr val="374151"/>
              </a:solidFill>
              <a:latin typeface="Merriweather"/>
              <a:ea typeface="Merriweather"/>
              <a:cs typeface="Merriweather"/>
              <a:sym typeface="Merriweath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2"/>
        <p:cNvGrpSpPr/>
        <p:nvPr/>
      </p:nvGrpSpPr>
      <p:grpSpPr>
        <a:xfrm>
          <a:off x="0" y="0"/>
          <a:ext cx="0" cy="0"/>
          <a:chOff x="0" y="0"/>
          <a:chExt cx="0" cy="0"/>
        </a:xfrm>
      </p:grpSpPr>
      <p:sp>
        <p:nvSpPr>
          <p:cNvPr id="533" name="Google Shape;533;p42"/>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2"/>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51</a:t>
            </a:fld>
            <a:endParaRPr/>
          </a:p>
        </p:txBody>
      </p:sp>
      <p:sp>
        <p:nvSpPr>
          <p:cNvPr id="535" name="Google Shape;535;p42"/>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42"/>
          <p:cNvSpPr txBox="1"/>
          <p:nvPr/>
        </p:nvSpPr>
        <p:spPr>
          <a:xfrm>
            <a:off x="670095" y="1082675"/>
            <a:ext cx="7824430" cy="2989506"/>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9. A graphic designer is deciding between using a Windows desktop or a MacBook Pro for their work. Create a visual comparison of the features of these two operating systems that would be important for a graphic designer, such as screen resolution, processing power, and compatibility with design software.</a:t>
            </a:r>
            <a:endParaRPr sz="1600" b="0" i="0" u="none" strike="noStrike" cap="none">
              <a:solidFill>
                <a:schemeClr val="dk1"/>
              </a:solidFill>
              <a:latin typeface="Merriweather"/>
              <a:ea typeface="Merriweather"/>
              <a:cs typeface="Merriweather"/>
              <a:sym typeface="Merriweather"/>
            </a:endParaRPr>
          </a:p>
          <a:p>
            <a:pPr marL="0" marR="0" lvl="0" indent="0" algn="just" rtl="0">
              <a:lnSpc>
                <a:spcPct val="115000"/>
              </a:lnSpc>
              <a:spcBef>
                <a:spcPts val="1000"/>
              </a:spcBef>
              <a:spcAft>
                <a:spcPts val="100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10. An individual is deciding between purchasing an iPhone or an Android smartphone. Write a report comparing the features of these two operating systems that would be important to the individual, such as app availability, camera quality, and security.</a:t>
            </a:r>
            <a:endParaRPr sz="1600" b="0" i="0" u="none" strike="noStrike" cap="none">
              <a:solidFill>
                <a:srgbClr val="374151"/>
              </a:solidFill>
              <a:latin typeface="Merriweather"/>
              <a:ea typeface="Merriweather"/>
              <a:cs typeface="Merriweather"/>
              <a:sym typeface="Merriweather"/>
            </a:endParaRPr>
          </a:p>
        </p:txBody>
      </p:sp>
      <p:sp>
        <p:nvSpPr>
          <p:cNvPr id="537" name="Google Shape;537;p42"/>
          <p:cNvSpPr txBox="1">
            <a:spLocks noGrp="1"/>
          </p:cNvSpPr>
          <p:nvPr>
            <p:ph type="ctrTitle" idx="4294967295"/>
          </p:nvPr>
        </p:nvSpPr>
        <p:spPr>
          <a:xfrm>
            <a:off x="2876100" y="376500"/>
            <a:ext cx="3695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Exercises (cont.)</a:t>
            </a:r>
            <a:endParaRPr sz="3000" b="1" i="0" u="none" strike="noStrike" cap="none">
              <a:solidFill>
                <a:srgbClr val="198754"/>
              </a:solidFill>
              <a:latin typeface="Roboto Slab"/>
              <a:ea typeface="Roboto Slab"/>
              <a:cs typeface="Roboto Slab"/>
              <a:sym typeface="Roboto Slab"/>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43"/>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43"/>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52</a:t>
            </a:fld>
            <a:endParaRPr/>
          </a:p>
        </p:txBody>
      </p:sp>
      <p:sp>
        <p:nvSpPr>
          <p:cNvPr id="544" name="Google Shape;544;p43"/>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3"/>
          <p:cNvSpPr txBox="1"/>
          <p:nvPr/>
        </p:nvSpPr>
        <p:spPr>
          <a:xfrm>
            <a:off x="266425" y="1082675"/>
            <a:ext cx="8228100" cy="38028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11. A tech-savvy person is considering switching from a Windows desktop to a Chromebook. Write a paragraph comparing the features of Windows and Chrome OS that would be relevant to the tech-savvy person, such as speed, security, and ease of use.</a:t>
            </a:r>
            <a:endParaRPr sz="1600" b="0" i="0" u="none" strike="noStrike" cap="none">
              <a:solidFill>
                <a:schemeClr val="dk1"/>
              </a:solidFill>
              <a:latin typeface="Merriweather"/>
              <a:ea typeface="Merriweather"/>
              <a:cs typeface="Merriweather"/>
              <a:sym typeface="Merriweather"/>
            </a:endParaRPr>
          </a:p>
          <a:p>
            <a:pPr marL="0" marR="0" lvl="0" indent="0" algn="just" rtl="0">
              <a:lnSpc>
                <a:spcPct val="115000"/>
              </a:lnSpc>
              <a:spcBef>
                <a:spcPts val="1000"/>
              </a:spcBef>
              <a:spcAft>
                <a:spcPts val="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12. A family is considering purchasing a tablet for the children to use for educational purposes. Divide in two groups and discuss the features of iPad OS and Android that would be relevant to the family, such as app availability, parental controls, and durability.</a:t>
            </a:r>
            <a:endParaRPr sz="1600" b="0" i="0" u="none" strike="noStrike" cap="none">
              <a:solidFill>
                <a:schemeClr val="dk1"/>
              </a:solidFill>
              <a:latin typeface="Merriweather"/>
              <a:ea typeface="Merriweather"/>
              <a:cs typeface="Merriweather"/>
              <a:sym typeface="Merriweather"/>
            </a:endParaRPr>
          </a:p>
          <a:p>
            <a:pPr marL="0" marR="0" lvl="0" indent="0" algn="just" rtl="0">
              <a:lnSpc>
                <a:spcPct val="115000"/>
              </a:lnSpc>
              <a:spcBef>
                <a:spcPts val="1000"/>
              </a:spcBef>
              <a:spcAft>
                <a:spcPts val="100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13. An organization is considering switching from Windows servers to Linux servers. Write a paper comparing the features of Windows and Linux servers that would be relevant to the organization, such as security, cost, and scalability.</a:t>
            </a:r>
            <a:endParaRPr sz="1600" b="0" i="0" u="none" strike="noStrike" cap="none">
              <a:solidFill>
                <a:schemeClr val="dk1"/>
              </a:solidFill>
              <a:latin typeface="Merriweather"/>
              <a:ea typeface="Merriweather"/>
              <a:cs typeface="Merriweather"/>
              <a:sym typeface="Merriweather"/>
            </a:endParaRPr>
          </a:p>
        </p:txBody>
      </p:sp>
      <p:sp>
        <p:nvSpPr>
          <p:cNvPr id="546" name="Google Shape;546;p43"/>
          <p:cNvSpPr txBox="1">
            <a:spLocks noGrp="1"/>
          </p:cNvSpPr>
          <p:nvPr>
            <p:ph type="ctrTitle" idx="4294967295"/>
          </p:nvPr>
        </p:nvSpPr>
        <p:spPr>
          <a:xfrm>
            <a:off x="2876100" y="376500"/>
            <a:ext cx="3695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Exercises (cont.)</a:t>
            </a:r>
            <a:endParaRPr sz="3000" b="1" i="0" u="none" strike="noStrike" cap="none">
              <a:solidFill>
                <a:srgbClr val="198754"/>
              </a:solidFill>
              <a:latin typeface="Roboto Slab"/>
              <a:ea typeface="Roboto Slab"/>
              <a:cs typeface="Roboto Slab"/>
              <a:sym typeface="Roboto Slab"/>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0"/>
        <p:cNvGrpSpPr/>
        <p:nvPr/>
      </p:nvGrpSpPr>
      <p:grpSpPr>
        <a:xfrm>
          <a:off x="0" y="0"/>
          <a:ext cx="0" cy="0"/>
          <a:chOff x="0" y="0"/>
          <a:chExt cx="0" cy="0"/>
        </a:xfrm>
      </p:grpSpPr>
      <p:sp>
        <p:nvSpPr>
          <p:cNvPr id="551" name="Google Shape;551;p44"/>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4"/>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53</a:t>
            </a:fld>
            <a:endParaRPr/>
          </a:p>
        </p:txBody>
      </p:sp>
      <p:sp>
        <p:nvSpPr>
          <p:cNvPr id="553" name="Google Shape;553;p44"/>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4"/>
          <p:cNvSpPr txBox="1"/>
          <p:nvPr/>
        </p:nvSpPr>
        <p:spPr>
          <a:xfrm>
            <a:off x="635193" y="1082675"/>
            <a:ext cx="7615347" cy="2706352"/>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14. An individual is deciding between purchasing a Windows laptop or a MacBook for personal use. Conduct a survey in your class and create a bar graph comparing the satisfaction levels of users of these two operating systems.</a:t>
            </a:r>
            <a:endParaRPr sz="1600" b="0" i="0" u="none" strike="noStrike" cap="none">
              <a:solidFill>
                <a:schemeClr val="dk1"/>
              </a:solidFill>
              <a:latin typeface="Merriweather"/>
              <a:ea typeface="Merriweather"/>
              <a:cs typeface="Merriweather"/>
              <a:sym typeface="Merriweather"/>
            </a:endParaRPr>
          </a:p>
          <a:p>
            <a:pPr marL="0" marR="0" lvl="0" indent="0" algn="just" rtl="0">
              <a:lnSpc>
                <a:spcPct val="115000"/>
              </a:lnSpc>
              <a:spcBef>
                <a:spcPts val="1000"/>
              </a:spcBef>
              <a:spcAft>
                <a:spcPts val="1000"/>
              </a:spcAft>
              <a:buClr>
                <a:srgbClr val="000000"/>
              </a:buClr>
              <a:buSzPts val="1600"/>
              <a:buFont typeface="Arial"/>
              <a:buNone/>
            </a:pPr>
            <a:r>
              <a:rPr lang="en" sz="1600" b="0" i="0" u="none" strike="noStrike" cap="none">
                <a:solidFill>
                  <a:schemeClr val="dk1"/>
                </a:solidFill>
                <a:latin typeface="Merriweather"/>
                <a:ea typeface="Merriweather"/>
                <a:cs typeface="Merriweather"/>
                <a:sym typeface="Merriweather"/>
              </a:rPr>
              <a:t>15. A gamer is deciding between building a Windows gaming PC or a gaming Mac. Write a comparison essay on the features of these two operating systems that would be important to the gamer, such as performance, game compatibility, and cost.</a:t>
            </a:r>
            <a:endParaRPr sz="1600" b="0" i="0" u="none" strike="noStrike" cap="none">
              <a:solidFill>
                <a:srgbClr val="374151"/>
              </a:solidFill>
              <a:latin typeface="Merriweather"/>
              <a:ea typeface="Merriweather"/>
              <a:cs typeface="Merriweather"/>
              <a:sym typeface="Merriweather"/>
            </a:endParaRPr>
          </a:p>
        </p:txBody>
      </p:sp>
      <p:sp>
        <p:nvSpPr>
          <p:cNvPr id="555" name="Google Shape;555;p44"/>
          <p:cNvSpPr txBox="1">
            <a:spLocks noGrp="1"/>
          </p:cNvSpPr>
          <p:nvPr>
            <p:ph type="ctrTitle" idx="4294967295"/>
          </p:nvPr>
        </p:nvSpPr>
        <p:spPr>
          <a:xfrm>
            <a:off x="2876100" y="376500"/>
            <a:ext cx="3695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Exercises (cont.)</a:t>
            </a:r>
            <a:endParaRPr sz="3000" b="1" i="0" u="none" strike="noStrike" cap="none">
              <a:solidFill>
                <a:srgbClr val="198754"/>
              </a:solidFill>
              <a:latin typeface="Roboto Slab"/>
              <a:ea typeface="Roboto Slab"/>
              <a:cs typeface="Roboto Slab"/>
              <a:sym typeface="Roboto Slab"/>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5"/>
          <p:cNvSpPr txBox="1">
            <a:spLocks noGrp="1"/>
          </p:cNvSpPr>
          <p:nvPr>
            <p:ph type="ctrTitle" idx="4294967295"/>
          </p:nvPr>
        </p:nvSpPr>
        <p:spPr>
          <a:xfrm>
            <a:off x="1097900" y="1111225"/>
            <a:ext cx="39627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6000" b="1" i="0" u="none" strike="noStrike" cap="none">
                <a:solidFill>
                  <a:srgbClr val="198754"/>
                </a:solidFill>
                <a:latin typeface="Roboto Slab"/>
                <a:ea typeface="Roboto Slab"/>
                <a:cs typeface="Roboto Slab"/>
                <a:sym typeface="Roboto Slab"/>
              </a:rPr>
              <a:t>Thanks!</a:t>
            </a:r>
            <a:endParaRPr sz="6000" b="1" i="0" u="none" strike="noStrike" cap="none">
              <a:solidFill>
                <a:srgbClr val="198754"/>
              </a:solidFill>
              <a:latin typeface="Roboto Slab"/>
              <a:ea typeface="Roboto Slab"/>
              <a:cs typeface="Roboto Slab"/>
              <a:sym typeface="Roboto Slab"/>
            </a:endParaRPr>
          </a:p>
        </p:txBody>
      </p:sp>
      <p:pic>
        <p:nvPicPr>
          <p:cNvPr id="561" name="Google Shape;561;p45"/>
          <p:cNvPicPr preferRelativeResize="0"/>
          <p:nvPr/>
        </p:nvPicPr>
        <p:blipFill rotWithShape="1">
          <a:blip r:embed="rId3">
            <a:alphaModFix/>
          </a:blip>
          <a:srcRect l="24460" t="8716" r="11305" b="8970"/>
          <a:stretch/>
        </p:blipFill>
        <p:spPr>
          <a:xfrm flipH="1">
            <a:off x="4933050" y="1490025"/>
            <a:ext cx="3350425" cy="3468275"/>
          </a:xfrm>
          <a:prstGeom prst="rect">
            <a:avLst/>
          </a:prstGeom>
          <a:noFill/>
          <a:ln>
            <a:noFill/>
          </a:ln>
        </p:spPr>
      </p:pic>
      <p:sp>
        <p:nvSpPr>
          <p:cNvPr id="562" name="Google Shape;562;p45"/>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solidFill>
                  <a:srgbClr val="198754"/>
                </a:solidFill>
              </a:rPr>
              <a:t>54</a:t>
            </a:fld>
            <a:endParaRPr>
              <a:solidFill>
                <a:srgbClr val="19875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6"/>
          <p:cNvSpPr/>
          <p:nvPr/>
        </p:nvSpPr>
        <p:spPr>
          <a:xfrm>
            <a:off x="1617825" y="422850"/>
            <a:ext cx="5908200" cy="12237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6"/>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6</a:t>
            </a:fld>
            <a:endParaRPr/>
          </a:p>
        </p:txBody>
      </p:sp>
      <p:sp>
        <p:nvSpPr>
          <p:cNvPr id="118" name="Google Shape;118;p6"/>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6"/>
          <p:cNvSpPr txBox="1">
            <a:spLocks noGrp="1"/>
          </p:cNvSpPr>
          <p:nvPr>
            <p:ph type="ctrTitle" idx="4294967295"/>
          </p:nvPr>
        </p:nvSpPr>
        <p:spPr>
          <a:xfrm>
            <a:off x="2528575" y="511150"/>
            <a:ext cx="47034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500" b="1" i="0" u="none" strike="noStrike" cap="none">
                <a:solidFill>
                  <a:srgbClr val="198754"/>
                </a:solidFill>
                <a:latin typeface="Roboto Slab"/>
                <a:ea typeface="Roboto Slab"/>
                <a:cs typeface="Roboto Slab"/>
                <a:sym typeface="Roboto Slab"/>
              </a:rPr>
              <a:t>Windows OS (cont.)</a:t>
            </a:r>
            <a:endParaRPr sz="3500" b="1" i="0" u="none" strike="noStrike" cap="none">
              <a:solidFill>
                <a:srgbClr val="198754"/>
              </a:solidFill>
              <a:latin typeface="Roboto Slab"/>
              <a:ea typeface="Roboto Slab"/>
              <a:cs typeface="Roboto Slab"/>
              <a:sym typeface="Roboto Slab"/>
            </a:endParaRPr>
          </a:p>
        </p:txBody>
      </p:sp>
      <p:sp>
        <p:nvSpPr>
          <p:cNvPr id="120" name="Google Shape;120;p6"/>
          <p:cNvSpPr txBox="1"/>
          <p:nvPr/>
        </p:nvSpPr>
        <p:spPr>
          <a:xfrm>
            <a:off x="822500" y="1378575"/>
            <a:ext cx="6861000" cy="25152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Windows OS is developed by Microsoft.</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First released in 1985 and has since been updated multiple times with the latest version being Windows 11.</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Featuring the first graphical user interface for IBM-compatible PCs, the windows OS soon dominated the PC market</a:t>
            </a:r>
            <a:endParaRPr sz="1600" b="0" i="0" u="none" strike="noStrike" cap="none">
              <a:solidFill>
                <a:schemeClr val="dk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Commonly used on personal computers and laptops.</a:t>
            </a:r>
            <a:endParaRPr sz="1600" b="0" i="0" u="none" strike="noStrike" cap="none">
              <a:solidFill>
                <a:schemeClr val="dk1"/>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7"/>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7"/>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7</a:t>
            </a:fld>
            <a:endParaRPr/>
          </a:p>
        </p:txBody>
      </p:sp>
      <p:sp>
        <p:nvSpPr>
          <p:cNvPr id="127" name="Google Shape;127;p7"/>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7"/>
          <p:cNvSpPr txBox="1">
            <a:spLocks noGrp="1"/>
          </p:cNvSpPr>
          <p:nvPr>
            <p:ph type="ctrTitle" idx="4294967295"/>
          </p:nvPr>
        </p:nvSpPr>
        <p:spPr>
          <a:xfrm>
            <a:off x="1335375" y="522750"/>
            <a:ext cx="66726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Windows OS</a:t>
            </a:r>
            <a:endParaRPr sz="3000" b="1" i="0" u="none" strike="noStrike" cap="none">
              <a:solidFill>
                <a:srgbClr val="198754"/>
              </a:solidFill>
              <a:latin typeface="Roboto Slab"/>
              <a:ea typeface="Roboto Slab"/>
              <a:cs typeface="Roboto Slab"/>
              <a:sym typeface="Roboto Slab"/>
            </a:endParaRPr>
          </a:p>
        </p:txBody>
      </p:sp>
      <p:sp>
        <p:nvSpPr>
          <p:cNvPr id="129" name="Google Shape;129;p7"/>
          <p:cNvSpPr txBox="1"/>
          <p:nvPr/>
        </p:nvSpPr>
        <p:spPr>
          <a:xfrm>
            <a:off x="603975" y="1246225"/>
            <a:ext cx="7485000" cy="3245987"/>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374151"/>
              </a:buClr>
              <a:buSzPts val="1600"/>
              <a:buFont typeface="Merriweather"/>
              <a:buChar char="●"/>
            </a:pPr>
            <a:r>
              <a:rPr lang="en" sz="1600" b="1" i="0" u="none" strike="noStrike" cap="none">
                <a:solidFill>
                  <a:srgbClr val="374151"/>
                </a:solidFill>
                <a:latin typeface="Merriweather"/>
                <a:ea typeface="Merriweather"/>
                <a:cs typeface="Merriweather"/>
                <a:sym typeface="Merriweather"/>
              </a:rPr>
              <a:t>User-friendly interface</a:t>
            </a:r>
            <a:r>
              <a:rPr lang="en" sz="1600" b="0" i="0" u="none" strike="noStrike" cap="none">
                <a:solidFill>
                  <a:srgbClr val="374151"/>
                </a:solidFill>
                <a:latin typeface="Merriweather"/>
                <a:ea typeface="Merriweather"/>
                <a:cs typeface="Merriweather"/>
                <a:sym typeface="Merriweather"/>
              </a:rPr>
              <a:t>: Provides a easy to use and navigate user interface.</a:t>
            </a:r>
            <a:endParaRPr sz="1600" b="0" i="0" u="none" strike="noStrike" cap="none">
              <a:solidFill>
                <a:srgbClr val="37415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rgbClr val="374151"/>
              </a:buClr>
              <a:buSzPts val="1600"/>
              <a:buFont typeface="Merriweather"/>
              <a:buChar char="●"/>
            </a:pPr>
            <a:r>
              <a:rPr lang="en" sz="1600" b="1" i="0" u="none" strike="noStrike" cap="none">
                <a:solidFill>
                  <a:srgbClr val="374151"/>
                </a:solidFill>
                <a:latin typeface="Merriweather"/>
                <a:ea typeface="Merriweather"/>
                <a:cs typeface="Merriweather"/>
                <a:sym typeface="Merriweather"/>
              </a:rPr>
              <a:t>Compatibility</a:t>
            </a:r>
            <a:r>
              <a:rPr lang="en" sz="1600" b="0" i="0" u="none" strike="noStrike" cap="none">
                <a:solidFill>
                  <a:srgbClr val="374151"/>
                </a:solidFill>
                <a:latin typeface="Merriweather"/>
                <a:ea typeface="Merriweather"/>
                <a:cs typeface="Merriweather"/>
                <a:sym typeface="Merriweather"/>
              </a:rPr>
              <a:t>: Windows is compatible with a wide range of hardware and software</a:t>
            </a:r>
            <a:endParaRPr sz="1600" b="0" i="0" u="none" strike="noStrike" cap="none">
              <a:solidFill>
                <a:srgbClr val="374151"/>
              </a:solidFill>
              <a:latin typeface="Merriweather"/>
              <a:ea typeface="Merriweather"/>
              <a:cs typeface="Merriweather"/>
              <a:sym typeface="Merriweather"/>
            </a:endParaRPr>
          </a:p>
          <a:p>
            <a:pPr marL="457200" marR="0" lvl="0" indent="-330200" algn="just" rtl="0">
              <a:lnSpc>
                <a:spcPct val="115000"/>
              </a:lnSpc>
              <a:spcBef>
                <a:spcPts val="1000"/>
              </a:spcBef>
              <a:spcAft>
                <a:spcPts val="0"/>
              </a:spcAft>
              <a:buClr>
                <a:srgbClr val="374151"/>
              </a:buClr>
              <a:buSzPts val="1600"/>
              <a:buFont typeface="Merriweather"/>
              <a:buChar char="●"/>
            </a:pPr>
            <a:r>
              <a:rPr lang="en" sz="1600" b="1" i="0" u="none" strike="noStrike" cap="none">
                <a:solidFill>
                  <a:srgbClr val="374151"/>
                </a:solidFill>
                <a:latin typeface="Merriweather"/>
                <a:ea typeface="Merriweather"/>
                <a:cs typeface="Merriweather"/>
                <a:sym typeface="Merriweather"/>
              </a:rPr>
              <a:t>Widely used</a:t>
            </a:r>
            <a:r>
              <a:rPr lang="en" sz="1600" b="0" i="0" u="none" strike="noStrike" cap="none">
                <a:solidFill>
                  <a:srgbClr val="374151"/>
                </a:solidFill>
                <a:latin typeface="Merriweather"/>
                <a:ea typeface="Merriweather"/>
                <a:cs typeface="Merriweather"/>
                <a:sym typeface="Merriweather"/>
              </a:rPr>
              <a:t>: Windows is the most widely used operating system in the world, making it easy to find support and resources for troubleshooting and problem-solving.</a:t>
            </a:r>
            <a:endParaRPr sz="1600" b="0" i="0" u="none" strike="noStrike" cap="none">
              <a:solidFill>
                <a:srgbClr val="37415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374151"/>
              </a:buClr>
              <a:buSzPts val="1600"/>
              <a:buFont typeface="Merriweather"/>
              <a:buChar char="●"/>
            </a:pPr>
            <a:r>
              <a:rPr lang="en" sz="1600" b="1" i="0" u="none" strike="noStrike" cap="none">
                <a:solidFill>
                  <a:srgbClr val="374151"/>
                </a:solidFill>
                <a:latin typeface="Merriweather"/>
                <a:ea typeface="Merriweather"/>
                <a:cs typeface="Merriweather"/>
                <a:sym typeface="Merriweather"/>
              </a:rPr>
              <a:t>Regular Updates</a:t>
            </a:r>
            <a:r>
              <a:rPr lang="en" sz="1600" b="0" i="0" u="none" strike="noStrike" cap="none">
                <a:solidFill>
                  <a:srgbClr val="374151"/>
                </a:solidFill>
                <a:latin typeface="Merriweather"/>
                <a:ea typeface="Merriweather"/>
                <a:cs typeface="Merriweather"/>
                <a:sym typeface="Merriweather"/>
              </a:rPr>
              <a:t>: Microsoft releases regular updates and patches to fix security vulnerabilities and improve performance.</a:t>
            </a:r>
            <a:endParaRPr sz="1600" b="0" i="0" u="none" strike="noStrike" cap="none">
              <a:solidFill>
                <a:srgbClr val="374151"/>
              </a:solidFill>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8"/>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8"/>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8</a:t>
            </a:fld>
            <a:endParaRPr/>
          </a:p>
        </p:txBody>
      </p:sp>
      <p:sp>
        <p:nvSpPr>
          <p:cNvPr id="136" name="Google Shape;136;p8"/>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8"/>
          <p:cNvSpPr txBox="1">
            <a:spLocks noGrp="1"/>
          </p:cNvSpPr>
          <p:nvPr>
            <p:ph type="ctrTitle" idx="4294967295"/>
          </p:nvPr>
        </p:nvSpPr>
        <p:spPr>
          <a:xfrm>
            <a:off x="1335375" y="522750"/>
            <a:ext cx="66726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Advantages of Windows OS (cont.)</a:t>
            </a:r>
            <a:endParaRPr sz="3000" b="1" i="0" u="none" strike="noStrike" cap="none">
              <a:solidFill>
                <a:srgbClr val="198754"/>
              </a:solidFill>
              <a:latin typeface="Roboto Slab"/>
              <a:ea typeface="Roboto Slab"/>
              <a:cs typeface="Roboto Slab"/>
              <a:sym typeface="Roboto Slab"/>
            </a:endParaRPr>
          </a:p>
        </p:txBody>
      </p:sp>
      <p:sp>
        <p:nvSpPr>
          <p:cNvPr id="138" name="Google Shape;138;p8"/>
          <p:cNvSpPr txBox="1"/>
          <p:nvPr/>
        </p:nvSpPr>
        <p:spPr>
          <a:xfrm>
            <a:off x="603975" y="1246225"/>
            <a:ext cx="7542900" cy="2140043"/>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15000"/>
              </a:lnSpc>
              <a:spcBef>
                <a:spcPts val="0"/>
              </a:spcBef>
              <a:spcAft>
                <a:spcPts val="0"/>
              </a:spcAft>
              <a:buClr>
                <a:srgbClr val="374151"/>
              </a:buClr>
              <a:buSzPts val="1600"/>
              <a:buFont typeface="Merriweather"/>
              <a:buChar char="●"/>
            </a:pPr>
            <a:r>
              <a:rPr lang="en" sz="1600" b="1" i="0" u="none" strike="noStrike" cap="none">
                <a:solidFill>
                  <a:srgbClr val="374151"/>
                </a:solidFill>
                <a:latin typeface="Merriweather"/>
                <a:ea typeface="Merriweather"/>
                <a:cs typeface="Merriweather"/>
                <a:sym typeface="Merriweather"/>
              </a:rPr>
              <a:t>Integration with Microsoft Products</a:t>
            </a:r>
            <a:r>
              <a:rPr lang="en" sz="1600" b="0" i="0" u="none" strike="noStrike" cap="none">
                <a:solidFill>
                  <a:srgbClr val="374151"/>
                </a:solidFill>
                <a:latin typeface="Merriweather"/>
                <a:ea typeface="Merriweather"/>
                <a:cs typeface="Merriweather"/>
                <a:sym typeface="Merriweather"/>
              </a:rPr>
              <a:t>: Windows integrates well with Microsoft Office and other Microsoft products, making it easier for users to work across platforms.</a:t>
            </a:r>
            <a:endParaRPr sz="1600" b="0" i="0" u="none" strike="noStrike" cap="none">
              <a:solidFill>
                <a:srgbClr val="374151"/>
              </a:solidFill>
              <a:latin typeface="Merriweather"/>
              <a:ea typeface="Merriweather"/>
              <a:cs typeface="Merriweather"/>
              <a:sym typeface="Merriweather"/>
            </a:endParaRPr>
          </a:p>
          <a:p>
            <a:pPr marL="457200" marR="0" lvl="0" indent="-330200" algn="just" rtl="0">
              <a:lnSpc>
                <a:spcPct val="115000"/>
              </a:lnSpc>
              <a:spcBef>
                <a:spcPts val="1000"/>
              </a:spcBef>
              <a:spcAft>
                <a:spcPts val="1000"/>
              </a:spcAft>
              <a:buClr>
                <a:srgbClr val="374151"/>
              </a:buClr>
              <a:buSzPts val="1600"/>
              <a:buFont typeface="Merriweather"/>
              <a:buChar char="●"/>
            </a:pPr>
            <a:r>
              <a:rPr lang="en" sz="1600" b="1" i="0" u="none" strike="noStrike" cap="none">
                <a:solidFill>
                  <a:srgbClr val="374151"/>
                </a:solidFill>
                <a:latin typeface="Merriweather"/>
                <a:ea typeface="Merriweather"/>
                <a:cs typeface="Merriweather"/>
                <a:sym typeface="Merriweather"/>
              </a:rPr>
              <a:t>Large App Library</a:t>
            </a:r>
            <a:r>
              <a:rPr lang="en" sz="1600" b="0" i="0" u="none" strike="noStrike" cap="none">
                <a:solidFill>
                  <a:srgbClr val="374151"/>
                </a:solidFill>
                <a:latin typeface="Merriweather"/>
                <a:ea typeface="Merriweather"/>
                <a:cs typeface="Merriweather"/>
                <a:sym typeface="Merriweather"/>
              </a:rPr>
              <a:t>: Windows has a large library of apps, including both Microsoft and third-party apps, providing users with a wealth of options for productivity, entertainment, and more.</a:t>
            </a:r>
            <a:endParaRPr sz="1600" b="0" i="0" u="none" strike="noStrike" cap="none">
              <a:solidFill>
                <a:srgbClr val="374151"/>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9"/>
          <p:cNvSpPr/>
          <p:nvPr/>
        </p:nvSpPr>
        <p:spPr>
          <a:xfrm>
            <a:off x="1617825" y="422850"/>
            <a:ext cx="5908200" cy="1303500"/>
          </a:xfrm>
          <a:prstGeom prst="rect">
            <a:avLst/>
          </a:prstGeom>
          <a:solidFill>
            <a:schemeClr val="lt1"/>
          </a:solidFill>
          <a:ln w="9525"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9"/>
          <p:cNvSpPr txBox="1">
            <a:spLocks noGrp="1"/>
          </p:cNvSpPr>
          <p:nvPr>
            <p:ph type="sldNum" idx="12"/>
          </p:nvPr>
        </p:nvSpPr>
        <p:spPr>
          <a:xfrm>
            <a:off x="-87" y="4749844"/>
            <a:ext cx="91440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300"/>
              <a:buNone/>
            </a:pPr>
            <a:fld id="{00000000-1234-1234-1234-123412341234}" type="slidenum">
              <a:rPr lang="en"/>
              <a:t>9</a:t>
            </a:fld>
            <a:endParaRPr/>
          </a:p>
        </p:txBody>
      </p:sp>
      <p:sp>
        <p:nvSpPr>
          <p:cNvPr id="145" name="Google Shape;145;p9"/>
          <p:cNvSpPr txBox="1"/>
          <p:nvPr/>
        </p:nvSpPr>
        <p:spPr>
          <a:xfrm>
            <a:off x="8406325" y="1246225"/>
            <a:ext cx="6525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9"/>
          <p:cNvSpPr txBox="1">
            <a:spLocks noGrp="1"/>
          </p:cNvSpPr>
          <p:nvPr>
            <p:ph type="ctrTitle" idx="4294967295"/>
          </p:nvPr>
        </p:nvSpPr>
        <p:spPr>
          <a:xfrm>
            <a:off x="1335375" y="522750"/>
            <a:ext cx="6672600" cy="61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accent1"/>
              </a:buClr>
              <a:buSzPts val="2000"/>
              <a:buFont typeface="Roboto Slab"/>
              <a:buNone/>
            </a:pPr>
            <a:r>
              <a:rPr lang="en" sz="3000" b="1" i="0" u="none" strike="noStrike" cap="none">
                <a:solidFill>
                  <a:srgbClr val="198754"/>
                </a:solidFill>
                <a:latin typeface="Roboto Slab"/>
                <a:ea typeface="Roboto Slab"/>
                <a:cs typeface="Roboto Slab"/>
                <a:sym typeface="Roboto Slab"/>
              </a:rPr>
              <a:t>Disadvantages of Windows OS</a:t>
            </a:r>
            <a:endParaRPr sz="3000" b="1" i="0" u="none" strike="noStrike" cap="none">
              <a:solidFill>
                <a:srgbClr val="198754"/>
              </a:solidFill>
              <a:latin typeface="Roboto Slab"/>
              <a:ea typeface="Roboto Slab"/>
              <a:cs typeface="Roboto Slab"/>
              <a:sym typeface="Roboto Slab"/>
            </a:endParaRPr>
          </a:p>
        </p:txBody>
      </p:sp>
      <p:sp>
        <p:nvSpPr>
          <p:cNvPr id="147" name="Google Shape;147;p9"/>
          <p:cNvSpPr txBox="1"/>
          <p:nvPr/>
        </p:nvSpPr>
        <p:spPr>
          <a:xfrm>
            <a:off x="1335375" y="1243350"/>
            <a:ext cx="6742200" cy="28998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High cost of licensed versions.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Vulnerability to viruses and malware.</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Resource-intensive nature, may slow down older hardware.</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Limited customization options compared to other OS.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Compatibility issues with older software and hardware.</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User account control and privacy concerns.</a:t>
            </a:r>
            <a:endParaRPr sz="1600" b="0" i="0" u="none" strike="noStrike" cap="none">
              <a:solidFill>
                <a:schemeClr val="dk1"/>
              </a:solidFill>
              <a:latin typeface="Merriweather"/>
              <a:ea typeface="Merriweather"/>
              <a:cs typeface="Merriweather"/>
              <a:sym typeface="Merriweather"/>
            </a:endParaRPr>
          </a:p>
          <a:p>
            <a:pPr marL="457200" marR="0" lvl="0" indent="-330200" algn="l" rtl="0">
              <a:lnSpc>
                <a:spcPct val="115000"/>
              </a:lnSpc>
              <a:spcBef>
                <a:spcPts val="1000"/>
              </a:spcBef>
              <a:spcAft>
                <a:spcPts val="1000"/>
              </a:spcAft>
              <a:buClr>
                <a:schemeClr val="dk1"/>
              </a:buClr>
              <a:buSzPts val="1600"/>
              <a:buFont typeface="Merriweather"/>
              <a:buChar char="●"/>
            </a:pPr>
            <a:r>
              <a:rPr lang="en" sz="1600" b="0" i="0" u="none" strike="noStrike" cap="none">
                <a:solidFill>
                  <a:schemeClr val="dk1"/>
                </a:solidFill>
                <a:latin typeface="Merriweather"/>
                <a:ea typeface="Merriweather"/>
                <a:cs typeface="Merriweather"/>
                <a:sym typeface="Merriweather"/>
              </a:rPr>
              <a:t>Occasional software and security update issues.</a:t>
            </a:r>
            <a:endParaRPr sz="1600" b="0" i="0" u="none" strike="noStrike" cap="none">
              <a:solidFill>
                <a:schemeClr val="dk1"/>
              </a:solidFill>
              <a:latin typeface="Merriweather"/>
              <a:ea typeface="Merriweather"/>
              <a:cs typeface="Merriweather"/>
              <a:sym typeface="Merriweather"/>
            </a:endParaRPr>
          </a:p>
        </p:txBody>
      </p:sp>
      <p:pic>
        <p:nvPicPr>
          <p:cNvPr id="148" name="Google Shape;148;p9"/>
          <p:cNvPicPr preferRelativeResize="0"/>
          <p:nvPr/>
        </p:nvPicPr>
        <p:blipFill rotWithShape="1">
          <a:blip r:embed="rId4">
            <a:alphaModFix/>
          </a:blip>
          <a:srcRect/>
          <a:stretch/>
        </p:blipFill>
        <p:spPr>
          <a:xfrm>
            <a:off x="7526025" y="3520800"/>
            <a:ext cx="1229050" cy="1229050"/>
          </a:xfrm>
          <a:prstGeom prst="rect">
            <a:avLst/>
          </a:prstGeom>
          <a:noFill/>
          <a:ln>
            <a:noFill/>
          </a:ln>
        </p:spPr>
      </p:pic>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3651</Words>
  <Application>Microsoft Office PowerPoint</Application>
  <PresentationFormat>On-screen Show (16:9)</PresentationFormat>
  <Paragraphs>272</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Roboto Slab</vt:lpstr>
      <vt:lpstr>Merriweather</vt:lpstr>
      <vt:lpstr>Cordelia template</vt:lpstr>
      <vt:lpstr>Operating System Basics </vt:lpstr>
      <vt:lpstr>Different Operating Systems and Their Features</vt:lpstr>
      <vt:lpstr>What is Operating System(OS)?</vt:lpstr>
      <vt:lpstr>Types of Operating Systems</vt:lpstr>
      <vt:lpstr>Windows OS</vt:lpstr>
      <vt:lpstr>Windows OS (cont.)</vt:lpstr>
      <vt:lpstr>Advantages of Windows OS</vt:lpstr>
      <vt:lpstr>Advantages of Windows OS (cont.)</vt:lpstr>
      <vt:lpstr>Disadvantages of Windows OS</vt:lpstr>
      <vt:lpstr>Intended users of Windows OS</vt:lpstr>
      <vt:lpstr>Intended users of Windows OS</vt:lpstr>
      <vt:lpstr>Mac OS</vt:lpstr>
      <vt:lpstr>Advantages of Mac OS</vt:lpstr>
      <vt:lpstr>Advantages of Mac OS (cont.)</vt:lpstr>
      <vt:lpstr>Disadvantages of Mac OS</vt:lpstr>
      <vt:lpstr>Intended users of Mac OS</vt:lpstr>
      <vt:lpstr>Linux OS</vt:lpstr>
      <vt:lpstr>Advantages of Linux OS</vt:lpstr>
      <vt:lpstr>Advantages of Linux OS (cont.)</vt:lpstr>
      <vt:lpstr>Disadvantages of Linux OS</vt:lpstr>
      <vt:lpstr>Intended users of Linux OS</vt:lpstr>
      <vt:lpstr>Intended users of Linux OS</vt:lpstr>
      <vt:lpstr>Chrome OS</vt:lpstr>
      <vt:lpstr>Advantages of Chrome OS</vt:lpstr>
      <vt:lpstr>Advantages of Chrome OS (conts.)</vt:lpstr>
      <vt:lpstr>Disadvantages of Chrome OS</vt:lpstr>
      <vt:lpstr>Intended users of Chrome OS</vt:lpstr>
      <vt:lpstr>Intended users of Chrome OS</vt:lpstr>
      <vt:lpstr>Android OS</vt:lpstr>
      <vt:lpstr>Advantages of Android OS</vt:lpstr>
      <vt:lpstr>Advantages of Android OS (cont.)</vt:lpstr>
      <vt:lpstr>Disadvantages of Android OS</vt:lpstr>
      <vt:lpstr>Intended users of Android OS</vt:lpstr>
      <vt:lpstr>iOS</vt:lpstr>
      <vt:lpstr>Advantages of iOS</vt:lpstr>
      <vt:lpstr>Advantages of iOS (cont.)</vt:lpstr>
      <vt:lpstr>Disadvantages of iOS</vt:lpstr>
      <vt:lpstr>Indented users of iOS</vt:lpstr>
      <vt:lpstr>Given a scenario, demonstrate the proper use of User Interfaces (UI)</vt:lpstr>
      <vt:lpstr>What is User Interfaces (UI)</vt:lpstr>
      <vt:lpstr>Understanding the proper use of UI</vt:lpstr>
      <vt:lpstr>Understanding the proper use of UI (cont.)</vt:lpstr>
      <vt:lpstr>Understanding the proper use of UI (cont.)</vt:lpstr>
      <vt:lpstr>Advantages of UI</vt:lpstr>
      <vt:lpstr>Advantages of UI (cont.)</vt:lpstr>
      <vt:lpstr>Disadvantages of UI</vt:lpstr>
      <vt:lpstr>Disadvantages of UI (cont.)</vt:lpstr>
      <vt:lpstr>Let’s do some exercises!</vt:lpstr>
      <vt:lpstr>Exercises</vt:lpstr>
      <vt:lpstr>Exercises (cont.)</vt:lpstr>
      <vt:lpstr>Exercises (cont.)</vt:lpstr>
      <vt:lpstr>Exercises (cont.)</vt:lpstr>
      <vt:lpstr>Exercises (cont.)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Basics </dc:title>
  <cp:lastModifiedBy>SACATC SACATC</cp:lastModifiedBy>
  <cp:revision>1</cp:revision>
  <dcterms:modified xsi:type="dcterms:W3CDTF">2024-09-10T13:01:34Z</dcterms:modified>
</cp:coreProperties>
</file>